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210 네모진 010" panose="020B0600000101010101" charset="-127"/>
      <p:regular r:id="rId38"/>
    </p:embeddedFont>
    <p:embeddedFont>
      <p:font typeface="210 네모진 010 Bold" panose="020B0600000101010101" charset="-127"/>
      <p:regular r:id="rId39"/>
    </p:embeddedFont>
    <p:embeddedFont>
      <p:font typeface="210 네모진 030" panose="020B0600000101010101" charset="-127"/>
      <p:regular r:id="rId40"/>
    </p:embeddedFont>
    <p:embeddedFont>
      <p:font typeface="210 네모진 030 Bold" panose="020B0600000101010101" charset="-127"/>
      <p:regular r:id="rId41"/>
    </p:embeddedFont>
    <p:embeddedFont>
      <p:font typeface="Jeju Hallasan" panose="020B0600000101010101" charset="-127"/>
      <p:regular r:id="rId42"/>
    </p:embeddedFont>
    <p:embeddedFont>
      <p:font typeface="Calibri" panose="020F050202020403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67" y="3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다음으로는 데이터 소개 및 수집 과정입니다. 네이버 카페의 경우 동적 페이지로 구성되어 있기 때문에, 동적 수집 방법을 이용하여 수집해야 합니다. 따라서 저희는 Python Selenium 방식을 사용하여 앞서 말씀드린 글의 제목, 내용 등을 수집할 예정입니다.</a:t>
            </a:r>
          </a:p>
          <a:p>
            <a:endParaRPr lang="en-US"/>
          </a:p>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개수 를 가중치로 두어</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image" Target="../media/image27.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27.sv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28" b="1228"/>
          <a:stretch>
            <a:fillRect/>
          </a:stretch>
        </p:blipFill>
        <p:spPr>
          <a:xfrm>
            <a:off x="0" y="0"/>
            <a:ext cx="18288000" cy="10287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0" b="39"/>
          <a:stretch>
            <a:fillRect/>
          </a:stretch>
        </p:blipFill>
        <p:spPr>
          <a:xfrm>
            <a:off x="0" y="0"/>
            <a:ext cx="18288000" cy="10287000"/>
          </a:xfrm>
          <a:prstGeom prst="rect">
            <a:avLst/>
          </a:prstGeom>
        </p:spPr>
      </p:pic>
      <p:sp>
        <p:nvSpPr>
          <p:cNvPr id="3" name="Freeform 3"/>
          <p:cNvSpPr/>
          <p:nvPr/>
        </p:nvSpPr>
        <p:spPr>
          <a:xfrm>
            <a:off x="7501592" y="718834"/>
            <a:ext cx="10298513" cy="5880621"/>
          </a:xfrm>
          <a:custGeom>
            <a:avLst/>
            <a:gdLst/>
            <a:ahLst/>
            <a:cxnLst/>
            <a:rect l="l" t="t" r="r" b="b"/>
            <a:pathLst>
              <a:path w="10298513" h="5880621">
                <a:moveTo>
                  <a:pt x="0" y="0"/>
                </a:moveTo>
                <a:lnTo>
                  <a:pt x="10298513" y="0"/>
                </a:lnTo>
                <a:lnTo>
                  <a:pt x="10298513" y="5880620"/>
                </a:lnTo>
                <a:lnTo>
                  <a:pt x="0" y="5880620"/>
                </a:lnTo>
                <a:lnTo>
                  <a:pt x="0" y="0"/>
                </a:lnTo>
                <a:close/>
              </a:path>
            </a:pathLst>
          </a:custGeom>
          <a:blipFill>
            <a:blip r:embed="rId3"/>
            <a:stretch>
              <a:fillRect l="-6423" t="-12293"/>
            </a:stretch>
          </a:blipFill>
        </p:spPr>
      </p:sp>
      <p:graphicFrame>
        <p:nvGraphicFramePr>
          <p:cNvPr id="4" name="Table 4"/>
          <p:cNvGraphicFramePr>
            <a:graphicFrameLocks noGrp="1"/>
          </p:cNvGraphicFramePr>
          <p:nvPr/>
        </p:nvGraphicFramePr>
        <p:xfrm>
          <a:off x="14631651" y="718834"/>
          <a:ext cx="2515659" cy="5880621"/>
        </p:xfrm>
        <a:graphic>
          <a:graphicData uri="http://schemas.openxmlformats.org/drawingml/2006/table">
            <a:tbl>
              <a:tblPr/>
              <a:tblGrid>
                <a:gridCol w="856481">
                  <a:extLst>
                    <a:ext uri="{9D8B030D-6E8A-4147-A177-3AD203B41FA5}">
                      <a16:colId xmlns:a16="http://schemas.microsoft.com/office/drawing/2014/main" val="20000"/>
                    </a:ext>
                  </a:extLst>
                </a:gridCol>
              </a:tblGrid>
              <a:tr h="5880621">
                <a:tc>
                  <a:txBody>
                    <a:bodyPr/>
                    <a:lstStyle/>
                    <a:p>
                      <a:pPr algn="ctr">
                        <a:lnSpc>
                          <a:spcPts val="2800"/>
                        </a:lnSpc>
                        <a:defRPr/>
                      </a:pPr>
                      <a:endParaRPr lang="en-US" sz="1100"/>
                    </a:p>
                  </a:txBody>
                  <a:tcPr marL="190500" marR="190500" marT="190500" marB="190500" anchor="ctr">
                    <a:lnL w="38100" cap="flat" cmpd="sng" algn="ctr">
                      <a:solidFill>
                        <a:srgbClr val="FF3131"/>
                      </a:solidFill>
                      <a:prstDash val="solid"/>
                      <a:round/>
                      <a:headEnd type="none" w="med" len="med"/>
                      <a:tailEnd type="none" w="med" len="med"/>
                    </a:lnL>
                    <a:lnR w="38100" cap="flat" cmpd="sng" algn="ctr">
                      <a:solidFill>
                        <a:srgbClr val="FF3131"/>
                      </a:solidFill>
                      <a:prstDash val="solid"/>
                      <a:round/>
                      <a:headEnd type="none" w="med" len="med"/>
                      <a:tailEnd type="none" w="med" len="med"/>
                    </a:lnR>
                    <a:lnT w="38100" cap="flat" cmpd="sng" algn="ctr">
                      <a:solidFill>
                        <a:srgbClr val="FF3131"/>
                      </a:solidFill>
                      <a:prstDash val="solid"/>
                      <a:round/>
                      <a:headEnd type="none" w="med" len="med"/>
                      <a:tailEnd type="none" w="med" len="med"/>
                    </a:lnT>
                    <a:lnB w="38100" cap="flat" cmpd="sng" algn="ctr">
                      <a:solidFill>
                        <a:srgbClr val="FF313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1784695" y="3554369"/>
            <a:ext cx="5209725" cy="5137242"/>
          </a:xfrm>
          <a:custGeom>
            <a:avLst/>
            <a:gdLst/>
            <a:ahLst/>
            <a:cxnLst/>
            <a:rect l="l" t="t" r="r" b="b"/>
            <a:pathLst>
              <a:path w="5209725" h="5137242">
                <a:moveTo>
                  <a:pt x="0" y="0"/>
                </a:moveTo>
                <a:lnTo>
                  <a:pt x="5209726" y="0"/>
                </a:lnTo>
                <a:lnTo>
                  <a:pt x="5209726" y="5137242"/>
                </a:lnTo>
                <a:lnTo>
                  <a:pt x="0" y="5137242"/>
                </a:lnTo>
                <a:lnTo>
                  <a:pt x="0" y="0"/>
                </a:lnTo>
                <a:close/>
              </a:path>
            </a:pathLst>
          </a:custGeom>
          <a:blipFill>
            <a:blip r:embed="rId4"/>
            <a:stretch>
              <a:fillRect/>
            </a:stretch>
          </a:blipFill>
        </p:spPr>
      </p:sp>
      <p:grpSp>
        <p:nvGrpSpPr>
          <p:cNvPr id="6" name="Group 6"/>
          <p:cNvGrpSpPr/>
          <p:nvPr/>
        </p:nvGrpSpPr>
        <p:grpSpPr>
          <a:xfrm>
            <a:off x="1784695" y="3554369"/>
            <a:ext cx="565741" cy="222374"/>
            <a:chOff x="0" y="0"/>
            <a:chExt cx="149002" cy="58568"/>
          </a:xfrm>
        </p:grpSpPr>
        <p:sp>
          <p:nvSpPr>
            <p:cNvPr id="7" name="Freeform 7"/>
            <p:cNvSpPr/>
            <p:nvPr/>
          </p:nvSpPr>
          <p:spPr>
            <a:xfrm>
              <a:off x="0" y="0"/>
              <a:ext cx="149002" cy="58568"/>
            </a:xfrm>
            <a:custGeom>
              <a:avLst/>
              <a:gdLst/>
              <a:ahLst/>
              <a:cxnLst/>
              <a:rect l="l" t="t" r="r" b="b"/>
              <a:pathLst>
                <a:path w="149002" h="58568">
                  <a:moveTo>
                    <a:pt x="0" y="0"/>
                  </a:moveTo>
                  <a:lnTo>
                    <a:pt x="149002" y="0"/>
                  </a:lnTo>
                  <a:lnTo>
                    <a:pt x="149002" y="58568"/>
                  </a:lnTo>
                  <a:lnTo>
                    <a:pt x="0" y="58568"/>
                  </a:lnTo>
                  <a:close/>
                </a:path>
              </a:pathLst>
            </a:custGeom>
            <a:solidFill>
              <a:srgbClr val="00BF63">
                <a:alpha val="40000"/>
              </a:srgbClr>
            </a:solidFill>
          </p:spPr>
        </p:sp>
        <p:sp>
          <p:nvSpPr>
            <p:cNvPr id="8" name="TextBox 8"/>
            <p:cNvSpPr txBox="1"/>
            <p:nvPr/>
          </p:nvSpPr>
          <p:spPr>
            <a:xfrm>
              <a:off x="0" y="-85725"/>
              <a:ext cx="812800" cy="898525"/>
            </a:xfrm>
            <a:prstGeom prst="rect">
              <a:avLst/>
            </a:prstGeom>
          </p:spPr>
          <p:txBody>
            <a:bodyPr lIns="50800" tIns="50800" rIns="50800" bIns="50800" rtlCol="0" anchor="ctr"/>
            <a:lstStyle/>
            <a:p>
              <a:pPr algn="ctr">
                <a:lnSpc>
                  <a:spcPts val="3419"/>
                </a:lnSpc>
              </a:pPr>
              <a:endParaRPr/>
            </a:p>
          </p:txBody>
        </p:sp>
      </p:grpSp>
      <p:grpSp>
        <p:nvGrpSpPr>
          <p:cNvPr id="9" name="Group 9"/>
          <p:cNvGrpSpPr/>
          <p:nvPr/>
        </p:nvGrpSpPr>
        <p:grpSpPr>
          <a:xfrm>
            <a:off x="3056988" y="3523657"/>
            <a:ext cx="3937433" cy="253086"/>
            <a:chOff x="0" y="0"/>
            <a:chExt cx="1037019" cy="66657"/>
          </a:xfrm>
        </p:grpSpPr>
        <p:sp>
          <p:nvSpPr>
            <p:cNvPr id="10" name="Freeform 10"/>
            <p:cNvSpPr/>
            <p:nvPr/>
          </p:nvSpPr>
          <p:spPr>
            <a:xfrm>
              <a:off x="0" y="0"/>
              <a:ext cx="1037019" cy="66657"/>
            </a:xfrm>
            <a:custGeom>
              <a:avLst/>
              <a:gdLst/>
              <a:ahLst/>
              <a:cxnLst/>
              <a:rect l="l" t="t" r="r" b="b"/>
              <a:pathLst>
                <a:path w="1037019" h="66657">
                  <a:moveTo>
                    <a:pt x="0" y="0"/>
                  </a:moveTo>
                  <a:lnTo>
                    <a:pt x="1037019" y="0"/>
                  </a:lnTo>
                  <a:lnTo>
                    <a:pt x="1037019" y="66657"/>
                  </a:lnTo>
                  <a:lnTo>
                    <a:pt x="0" y="66657"/>
                  </a:lnTo>
                  <a:close/>
                </a:path>
              </a:pathLst>
            </a:custGeom>
            <a:solidFill>
              <a:srgbClr val="004AAD">
                <a:alpha val="40000"/>
              </a:srgbClr>
            </a:solidFill>
          </p:spPr>
        </p:sp>
        <p:sp>
          <p:nvSpPr>
            <p:cNvPr id="11" name="TextBox 11"/>
            <p:cNvSpPr txBox="1"/>
            <p:nvPr/>
          </p:nvSpPr>
          <p:spPr>
            <a:xfrm>
              <a:off x="0" y="-85725"/>
              <a:ext cx="812800" cy="898525"/>
            </a:xfrm>
            <a:prstGeom prst="rect">
              <a:avLst/>
            </a:prstGeom>
          </p:spPr>
          <p:txBody>
            <a:bodyPr lIns="50800" tIns="50800" rIns="50800" bIns="50800" rtlCol="0" anchor="ctr"/>
            <a:lstStyle/>
            <a:p>
              <a:pPr algn="ctr">
                <a:lnSpc>
                  <a:spcPts val="341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834841" y="1317596"/>
            <a:ext cx="9119238" cy="526757"/>
          </a:xfrm>
          <a:custGeom>
            <a:avLst/>
            <a:gdLst/>
            <a:ahLst/>
            <a:cxnLst/>
            <a:rect l="l" t="t" r="r" b="b"/>
            <a:pathLst>
              <a:path w="9119238" h="526757">
                <a:moveTo>
                  <a:pt x="0" y="0"/>
                </a:moveTo>
                <a:lnTo>
                  <a:pt x="9119238" y="0"/>
                </a:lnTo>
                <a:lnTo>
                  <a:pt x="9119238" y="526757"/>
                </a:lnTo>
                <a:lnTo>
                  <a:pt x="0" y="526757"/>
                </a:lnTo>
                <a:lnTo>
                  <a:pt x="0" y="0"/>
                </a:lnTo>
                <a:close/>
              </a:path>
            </a:pathLst>
          </a:custGeom>
          <a:blipFill>
            <a:blip r:embed="rId3"/>
            <a:stretch>
              <a:fillRect t="-9696" b="-9696"/>
            </a:stretch>
          </a:blipFill>
        </p:spPr>
      </p:sp>
      <p:sp>
        <p:nvSpPr>
          <p:cNvPr id="4" name="Freeform 4"/>
          <p:cNvSpPr/>
          <p:nvPr/>
        </p:nvSpPr>
        <p:spPr>
          <a:xfrm>
            <a:off x="7941497" y="3001954"/>
            <a:ext cx="4756228" cy="3959656"/>
          </a:xfrm>
          <a:custGeom>
            <a:avLst/>
            <a:gdLst/>
            <a:ahLst/>
            <a:cxnLst/>
            <a:rect l="l" t="t" r="r" b="b"/>
            <a:pathLst>
              <a:path w="4756228" h="3959656">
                <a:moveTo>
                  <a:pt x="0" y="0"/>
                </a:moveTo>
                <a:lnTo>
                  <a:pt x="4756228" y="0"/>
                </a:lnTo>
                <a:lnTo>
                  <a:pt x="4756228" y="3959656"/>
                </a:lnTo>
                <a:lnTo>
                  <a:pt x="0" y="3959656"/>
                </a:lnTo>
                <a:lnTo>
                  <a:pt x="0" y="0"/>
                </a:lnTo>
                <a:close/>
              </a:path>
            </a:pathLst>
          </a:custGeom>
          <a:blipFill>
            <a:blip r:embed="rId4"/>
            <a:stretch>
              <a:fillRect/>
            </a:stretch>
          </a:blipFill>
        </p:spPr>
      </p:sp>
      <p:sp>
        <p:nvSpPr>
          <p:cNvPr id="5" name="Freeform 5"/>
          <p:cNvSpPr/>
          <p:nvPr/>
        </p:nvSpPr>
        <p:spPr>
          <a:xfrm>
            <a:off x="1028700" y="3001954"/>
            <a:ext cx="5268532" cy="3959656"/>
          </a:xfrm>
          <a:custGeom>
            <a:avLst/>
            <a:gdLst/>
            <a:ahLst/>
            <a:cxnLst/>
            <a:rect l="l" t="t" r="r" b="b"/>
            <a:pathLst>
              <a:path w="5268532" h="3959656">
                <a:moveTo>
                  <a:pt x="0" y="0"/>
                </a:moveTo>
                <a:lnTo>
                  <a:pt x="5268532" y="0"/>
                </a:lnTo>
                <a:lnTo>
                  <a:pt x="5268532" y="3959656"/>
                </a:lnTo>
                <a:lnTo>
                  <a:pt x="0" y="3959656"/>
                </a:lnTo>
                <a:lnTo>
                  <a:pt x="0" y="0"/>
                </a:lnTo>
                <a:close/>
              </a:path>
            </a:pathLst>
          </a:custGeom>
          <a:blipFill>
            <a:blip r:embed="rId5"/>
            <a:stretch>
              <a:fillRect r="-3677" b="-8387"/>
            </a:stretch>
          </a:blipFill>
        </p:spPr>
      </p:sp>
      <p:sp>
        <p:nvSpPr>
          <p:cNvPr id="6" name="Freeform 6"/>
          <p:cNvSpPr/>
          <p:nvPr/>
        </p:nvSpPr>
        <p:spPr>
          <a:xfrm>
            <a:off x="6612709" y="4782267"/>
            <a:ext cx="1013312" cy="722466"/>
          </a:xfrm>
          <a:custGeom>
            <a:avLst/>
            <a:gdLst/>
            <a:ahLst/>
            <a:cxnLst/>
            <a:rect l="l" t="t" r="r" b="b"/>
            <a:pathLst>
              <a:path w="1013312" h="722466">
                <a:moveTo>
                  <a:pt x="0" y="0"/>
                </a:moveTo>
                <a:lnTo>
                  <a:pt x="1013312" y="0"/>
                </a:lnTo>
                <a:lnTo>
                  <a:pt x="1013312" y="722466"/>
                </a:lnTo>
                <a:lnTo>
                  <a:pt x="0" y="7224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3012050" y="4736709"/>
            <a:ext cx="4976957" cy="2224901"/>
          </a:xfrm>
          <a:custGeom>
            <a:avLst/>
            <a:gdLst/>
            <a:ahLst/>
            <a:cxnLst/>
            <a:rect l="l" t="t" r="r" b="b"/>
            <a:pathLst>
              <a:path w="4976957" h="2224901">
                <a:moveTo>
                  <a:pt x="0" y="0"/>
                </a:moveTo>
                <a:lnTo>
                  <a:pt x="4976957" y="0"/>
                </a:lnTo>
                <a:lnTo>
                  <a:pt x="4976957" y="2224901"/>
                </a:lnTo>
                <a:lnTo>
                  <a:pt x="0" y="2224901"/>
                </a:lnTo>
                <a:lnTo>
                  <a:pt x="0" y="0"/>
                </a:lnTo>
                <a:close/>
              </a:path>
            </a:pathLst>
          </a:custGeom>
          <a:blipFill>
            <a:blip r:embed="rId8"/>
            <a:stretch>
              <a:fillRect/>
            </a:stretch>
          </a:blipFill>
        </p:spPr>
      </p:sp>
      <p:sp>
        <p:nvSpPr>
          <p:cNvPr id="8" name="TextBox 8"/>
          <p:cNvSpPr txBox="1"/>
          <p:nvPr/>
        </p:nvSpPr>
        <p:spPr>
          <a:xfrm>
            <a:off x="1337357" y="952500"/>
            <a:ext cx="8347047" cy="903605"/>
          </a:xfrm>
          <a:prstGeom prst="rect">
            <a:avLst/>
          </a:prstGeom>
        </p:spPr>
        <p:txBody>
          <a:bodyPr lIns="0" tIns="0" rIns="0" bIns="0" rtlCol="0" anchor="t">
            <a:spAutoFit/>
          </a:bodyPr>
          <a:lstStyle/>
          <a:p>
            <a:pPr marL="0" lvl="0" indent="0">
              <a:lnSpc>
                <a:spcPts val="7420"/>
              </a:lnSpc>
              <a:spcBef>
                <a:spcPct val="0"/>
              </a:spcBef>
            </a:pPr>
            <a:r>
              <a:rPr lang="en-US" sz="5300" spc="-53">
                <a:solidFill>
                  <a:srgbClr val="000000"/>
                </a:solidFill>
                <a:ea typeface="210 네모진 030 Bold"/>
              </a:rPr>
              <a:t>텍스트 추출 및 요약 모델 개발 </a:t>
            </a:r>
          </a:p>
        </p:txBody>
      </p:sp>
      <p:sp>
        <p:nvSpPr>
          <p:cNvPr id="9" name="TextBox 9"/>
          <p:cNvSpPr txBox="1"/>
          <p:nvPr/>
        </p:nvSpPr>
        <p:spPr>
          <a:xfrm>
            <a:off x="10159513" y="1155379"/>
            <a:ext cx="2907506" cy="688974"/>
          </a:xfrm>
          <a:prstGeom prst="rect">
            <a:avLst/>
          </a:prstGeom>
        </p:spPr>
        <p:txBody>
          <a:bodyPr lIns="0" tIns="0" rIns="0" bIns="0" rtlCol="0" anchor="t">
            <a:spAutoFit/>
          </a:bodyPr>
          <a:lstStyle/>
          <a:p>
            <a:pPr algn="ctr">
              <a:lnSpc>
                <a:spcPts val="5600"/>
              </a:lnSpc>
              <a:spcBef>
                <a:spcPct val="0"/>
              </a:spcBef>
            </a:pPr>
            <a:r>
              <a:rPr lang="en-US" sz="4000" spc="-40">
                <a:solidFill>
                  <a:srgbClr val="000000"/>
                </a:solidFill>
                <a:latin typeface="210 네모진 030"/>
              </a:rPr>
              <a:t>(전처리 포함) </a:t>
            </a:r>
          </a:p>
        </p:txBody>
      </p:sp>
      <p:sp>
        <p:nvSpPr>
          <p:cNvPr id="10" name="TextBox 10"/>
          <p:cNvSpPr txBox="1"/>
          <p:nvPr/>
        </p:nvSpPr>
        <p:spPr>
          <a:xfrm>
            <a:off x="1337357" y="7580389"/>
            <a:ext cx="11911372" cy="1101730"/>
          </a:xfrm>
          <a:prstGeom prst="rect">
            <a:avLst/>
          </a:prstGeom>
        </p:spPr>
        <p:txBody>
          <a:bodyPr lIns="0" tIns="0" rIns="0" bIns="0" rtlCol="0" anchor="t">
            <a:spAutoFit/>
          </a:bodyPr>
          <a:lstStyle/>
          <a:p>
            <a:pPr algn="ctr">
              <a:lnSpc>
                <a:spcPts val="4503"/>
              </a:lnSpc>
            </a:pPr>
            <a:r>
              <a:rPr lang="en-US" sz="2924">
                <a:solidFill>
                  <a:srgbClr val="000000"/>
                </a:solidFill>
                <a:ea typeface="210 네모진 010 Bold"/>
              </a:rPr>
              <a:t>검색 모델 개발 시, 검색 지표로 사용</a:t>
            </a:r>
          </a:p>
          <a:p>
            <a:pPr algn="ctr">
              <a:lnSpc>
                <a:spcPts val="4503"/>
              </a:lnSpc>
              <a:spcBef>
                <a:spcPct val="0"/>
              </a:spcBef>
            </a:pPr>
            <a:r>
              <a:rPr lang="en-US" sz="2924">
                <a:solidFill>
                  <a:srgbClr val="000000"/>
                </a:solidFill>
                <a:ea typeface="210 네모진 010 Bold"/>
              </a:rPr>
              <a:t>규칙기반 태깅을 진행하여 행으로 나누었음</a:t>
            </a:r>
          </a:p>
        </p:txBody>
      </p:sp>
      <p:sp>
        <p:nvSpPr>
          <p:cNvPr id="11" name="TextBox 11"/>
          <p:cNvSpPr txBox="1"/>
          <p:nvPr/>
        </p:nvSpPr>
        <p:spPr>
          <a:xfrm>
            <a:off x="834841" y="2149694"/>
            <a:ext cx="3140720" cy="556260"/>
          </a:xfrm>
          <a:prstGeom prst="rect">
            <a:avLst/>
          </a:prstGeom>
        </p:spPr>
        <p:txBody>
          <a:bodyPr lIns="0" tIns="0" rIns="0" bIns="0" rtlCol="0" anchor="t">
            <a:spAutoFit/>
          </a:bodyPr>
          <a:lstStyle/>
          <a:p>
            <a:pPr algn="ctr">
              <a:lnSpc>
                <a:spcPts val="4620"/>
              </a:lnSpc>
              <a:spcBef>
                <a:spcPct val="0"/>
              </a:spcBef>
            </a:pPr>
            <a:r>
              <a:rPr lang="en-US" sz="3000">
                <a:solidFill>
                  <a:srgbClr val="000000"/>
                </a:solidFill>
                <a:ea typeface="210 네모진 030 Bold"/>
              </a:rPr>
              <a:t>항목1.입시결과요약 </a:t>
            </a:r>
          </a:p>
        </p:txBody>
      </p:sp>
      <p:sp>
        <p:nvSpPr>
          <p:cNvPr id="12" name="TextBox 12"/>
          <p:cNvSpPr txBox="1"/>
          <p:nvPr/>
        </p:nvSpPr>
        <p:spPr>
          <a:xfrm>
            <a:off x="11720811" y="7238298"/>
            <a:ext cx="6567189" cy="798484"/>
          </a:xfrm>
          <a:prstGeom prst="rect">
            <a:avLst/>
          </a:prstGeom>
        </p:spPr>
        <p:txBody>
          <a:bodyPr lIns="0" tIns="0" rIns="0" bIns="0" rtlCol="0" anchor="t">
            <a:spAutoFit/>
          </a:bodyPr>
          <a:lstStyle/>
          <a:p>
            <a:pPr algn="ctr">
              <a:lnSpc>
                <a:spcPts val="3246"/>
              </a:lnSpc>
              <a:spcBef>
                <a:spcPct val="0"/>
              </a:spcBef>
            </a:pPr>
            <a:r>
              <a:rPr lang="en-US" sz="2108">
                <a:solidFill>
                  <a:srgbClr val="000000"/>
                </a:solidFill>
                <a:ea typeface="210 네모진 010 Bold"/>
              </a:rPr>
              <a:t>예시) '대학'이 들어간 단어 또는 '대'로 끝나는 단어의 경우 '대학명'으로 태깅</a:t>
            </a:r>
          </a:p>
        </p:txBody>
      </p:sp>
      <p:sp>
        <p:nvSpPr>
          <p:cNvPr id="13" name="TextBox 13"/>
          <p:cNvSpPr txBox="1"/>
          <p:nvPr/>
        </p:nvSpPr>
        <p:spPr>
          <a:xfrm>
            <a:off x="11720811" y="7960581"/>
            <a:ext cx="6567189" cy="798484"/>
          </a:xfrm>
          <a:prstGeom prst="rect">
            <a:avLst/>
          </a:prstGeom>
        </p:spPr>
        <p:txBody>
          <a:bodyPr lIns="0" tIns="0" rIns="0" bIns="0" rtlCol="0" anchor="t">
            <a:spAutoFit/>
          </a:bodyPr>
          <a:lstStyle/>
          <a:p>
            <a:pPr algn="ctr">
              <a:lnSpc>
                <a:spcPts val="3246"/>
              </a:lnSpc>
            </a:pPr>
            <a:r>
              <a:rPr lang="en-US" sz="2108">
                <a:solidFill>
                  <a:srgbClr val="000000"/>
                </a:solidFill>
                <a:ea typeface="210 네모진 010 Bold"/>
              </a:rPr>
              <a:t>예시) '과', '학과', '힉부'라는 글자가 들어간 단어의 경우</a:t>
            </a:r>
          </a:p>
          <a:p>
            <a:pPr algn="ctr">
              <a:lnSpc>
                <a:spcPts val="3246"/>
              </a:lnSpc>
              <a:spcBef>
                <a:spcPct val="0"/>
              </a:spcBef>
            </a:pPr>
            <a:r>
              <a:rPr lang="en-US" sz="2108">
                <a:solidFill>
                  <a:srgbClr val="000000"/>
                </a:solidFill>
                <a:latin typeface="210 네모진 010 Bold"/>
              </a:rPr>
              <a:t>'학과명'으로 태김</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4329296" y="2869179"/>
            <a:ext cx="3033124" cy="5942739"/>
          </a:xfrm>
          <a:custGeom>
            <a:avLst/>
            <a:gdLst/>
            <a:ahLst/>
            <a:cxnLst/>
            <a:rect l="l" t="t" r="r" b="b"/>
            <a:pathLst>
              <a:path w="3033124" h="5942739">
                <a:moveTo>
                  <a:pt x="0" y="0"/>
                </a:moveTo>
                <a:lnTo>
                  <a:pt x="3033125" y="0"/>
                </a:lnTo>
                <a:lnTo>
                  <a:pt x="3033125" y="5942739"/>
                </a:lnTo>
                <a:lnTo>
                  <a:pt x="0" y="5942739"/>
                </a:lnTo>
                <a:lnTo>
                  <a:pt x="0" y="0"/>
                </a:lnTo>
                <a:close/>
              </a:path>
            </a:pathLst>
          </a:custGeom>
          <a:blipFill>
            <a:blip r:embed="rId3"/>
            <a:stretch>
              <a:fillRect r="-132081"/>
            </a:stretch>
          </a:blipFill>
        </p:spPr>
      </p:sp>
      <p:sp>
        <p:nvSpPr>
          <p:cNvPr id="4" name="Freeform 4"/>
          <p:cNvSpPr/>
          <p:nvPr/>
        </p:nvSpPr>
        <p:spPr>
          <a:xfrm>
            <a:off x="834841" y="1317596"/>
            <a:ext cx="9119238" cy="526757"/>
          </a:xfrm>
          <a:custGeom>
            <a:avLst/>
            <a:gdLst/>
            <a:ahLst/>
            <a:cxnLst/>
            <a:rect l="l" t="t" r="r" b="b"/>
            <a:pathLst>
              <a:path w="9119238" h="526757">
                <a:moveTo>
                  <a:pt x="0" y="0"/>
                </a:moveTo>
                <a:lnTo>
                  <a:pt x="9119238" y="0"/>
                </a:lnTo>
                <a:lnTo>
                  <a:pt x="9119238" y="526757"/>
                </a:lnTo>
                <a:lnTo>
                  <a:pt x="0" y="526757"/>
                </a:lnTo>
                <a:lnTo>
                  <a:pt x="0" y="0"/>
                </a:lnTo>
                <a:close/>
              </a:path>
            </a:pathLst>
          </a:custGeom>
          <a:blipFill>
            <a:blip r:embed="rId4"/>
            <a:stretch>
              <a:fillRect t="-9696" b="-9696"/>
            </a:stretch>
          </a:blipFill>
        </p:spPr>
      </p:sp>
      <p:sp>
        <p:nvSpPr>
          <p:cNvPr id="5" name="Freeform 5"/>
          <p:cNvSpPr/>
          <p:nvPr/>
        </p:nvSpPr>
        <p:spPr>
          <a:xfrm>
            <a:off x="1000125" y="2884110"/>
            <a:ext cx="3062403" cy="5927809"/>
          </a:xfrm>
          <a:custGeom>
            <a:avLst/>
            <a:gdLst/>
            <a:ahLst/>
            <a:cxnLst/>
            <a:rect l="l" t="t" r="r" b="b"/>
            <a:pathLst>
              <a:path w="3062403" h="5927809">
                <a:moveTo>
                  <a:pt x="0" y="0"/>
                </a:moveTo>
                <a:lnTo>
                  <a:pt x="3062403" y="0"/>
                </a:lnTo>
                <a:lnTo>
                  <a:pt x="3062403" y="5927808"/>
                </a:lnTo>
                <a:lnTo>
                  <a:pt x="0" y="5927808"/>
                </a:lnTo>
                <a:lnTo>
                  <a:pt x="0" y="0"/>
                </a:lnTo>
                <a:close/>
              </a:path>
            </a:pathLst>
          </a:custGeom>
          <a:blipFill>
            <a:blip r:embed="rId5"/>
            <a:stretch>
              <a:fillRect/>
            </a:stretch>
          </a:blipFill>
        </p:spPr>
      </p:sp>
      <p:sp>
        <p:nvSpPr>
          <p:cNvPr id="6" name="TextBox 6"/>
          <p:cNvSpPr txBox="1"/>
          <p:nvPr/>
        </p:nvSpPr>
        <p:spPr>
          <a:xfrm>
            <a:off x="1337357" y="952500"/>
            <a:ext cx="8347047" cy="903605"/>
          </a:xfrm>
          <a:prstGeom prst="rect">
            <a:avLst/>
          </a:prstGeom>
        </p:spPr>
        <p:txBody>
          <a:bodyPr lIns="0" tIns="0" rIns="0" bIns="0" rtlCol="0" anchor="t">
            <a:spAutoFit/>
          </a:bodyPr>
          <a:lstStyle/>
          <a:p>
            <a:pPr marL="0" lvl="0" indent="0">
              <a:lnSpc>
                <a:spcPts val="7420"/>
              </a:lnSpc>
              <a:spcBef>
                <a:spcPct val="0"/>
              </a:spcBef>
            </a:pPr>
            <a:r>
              <a:rPr lang="en-US" sz="5300" spc="-53">
                <a:solidFill>
                  <a:srgbClr val="000000"/>
                </a:solidFill>
                <a:ea typeface="210 네모진 030 Bold"/>
              </a:rPr>
              <a:t>텍스트 추출 및 요약 모델 개발 </a:t>
            </a:r>
          </a:p>
        </p:txBody>
      </p:sp>
      <p:sp>
        <p:nvSpPr>
          <p:cNvPr id="7" name="TextBox 7"/>
          <p:cNvSpPr txBox="1"/>
          <p:nvPr/>
        </p:nvSpPr>
        <p:spPr>
          <a:xfrm>
            <a:off x="10159513" y="1155379"/>
            <a:ext cx="2907506" cy="688974"/>
          </a:xfrm>
          <a:prstGeom prst="rect">
            <a:avLst/>
          </a:prstGeom>
        </p:spPr>
        <p:txBody>
          <a:bodyPr lIns="0" tIns="0" rIns="0" bIns="0" rtlCol="0" anchor="t">
            <a:spAutoFit/>
          </a:bodyPr>
          <a:lstStyle/>
          <a:p>
            <a:pPr algn="ctr">
              <a:lnSpc>
                <a:spcPts val="5600"/>
              </a:lnSpc>
              <a:spcBef>
                <a:spcPct val="0"/>
              </a:spcBef>
            </a:pPr>
            <a:r>
              <a:rPr lang="en-US" sz="4000" spc="-40">
                <a:solidFill>
                  <a:srgbClr val="000000"/>
                </a:solidFill>
                <a:latin typeface="210 네모진 030"/>
              </a:rPr>
              <a:t>(전처리 포함) </a:t>
            </a:r>
          </a:p>
        </p:txBody>
      </p:sp>
      <p:sp>
        <p:nvSpPr>
          <p:cNvPr id="8" name="TextBox 8"/>
          <p:cNvSpPr txBox="1"/>
          <p:nvPr/>
        </p:nvSpPr>
        <p:spPr>
          <a:xfrm>
            <a:off x="8277225" y="2154804"/>
            <a:ext cx="6946106" cy="585724"/>
          </a:xfrm>
          <a:prstGeom prst="rect">
            <a:avLst/>
          </a:prstGeom>
        </p:spPr>
        <p:txBody>
          <a:bodyPr lIns="0" tIns="0" rIns="0" bIns="0" rtlCol="0" anchor="t">
            <a:spAutoFit/>
          </a:bodyPr>
          <a:lstStyle/>
          <a:p>
            <a:pPr algn="ctr">
              <a:lnSpc>
                <a:spcPts val="4928"/>
              </a:lnSpc>
              <a:spcBef>
                <a:spcPct val="0"/>
              </a:spcBef>
            </a:pPr>
            <a:r>
              <a:rPr lang="en-US" sz="3200">
                <a:solidFill>
                  <a:srgbClr val="000000"/>
                </a:solidFill>
                <a:ea typeface="210 네모진 030 Bold"/>
              </a:rPr>
              <a:t>항목2, 3 : 출신고교, 내신/수능점수 추출 </a:t>
            </a:r>
          </a:p>
        </p:txBody>
      </p:sp>
      <p:sp>
        <p:nvSpPr>
          <p:cNvPr id="9" name="TextBox 9"/>
          <p:cNvSpPr txBox="1"/>
          <p:nvPr/>
        </p:nvSpPr>
        <p:spPr>
          <a:xfrm>
            <a:off x="8151256" y="2817435"/>
            <a:ext cx="9831527" cy="6652298"/>
          </a:xfrm>
          <a:prstGeom prst="rect">
            <a:avLst/>
          </a:prstGeom>
        </p:spPr>
        <p:txBody>
          <a:bodyPr lIns="0" tIns="0" rIns="0" bIns="0" rtlCol="0" anchor="t">
            <a:spAutoFit/>
          </a:bodyPr>
          <a:lstStyle/>
          <a:p>
            <a:pPr marL="559831" lvl="1" indent="-279915">
              <a:lnSpc>
                <a:spcPts val="4848"/>
              </a:lnSpc>
              <a:buFont typeface="Arial"/>
              <a:buChar char="•"/>
            </a:pPr>
            <a:r>
              <a:rPr lang="en-US" sz="2593">
                <a:solidFill>
                  <a:srgbClr val="000000"/>
                </a:solidFill>
                <a:ea typeface="210 네모진 010 Bold"/>
              </a:rPr>
              <a:t>출신고교 종류 분류</a:t>
            </a:r>
          </a:p>
          <a:p>
            <a:pPr>
              <a:lnSpc>
                <a:spcPts val="4848"/>
              </a:lnSpc>
            </a:pPr>
            <a:r>
              <a:rPr lang="en-US" sz="2593">
                <a:solidFill>
                  <a:srgbClr val="000000"/>
                </a:solidFill>
                <a:latin typeface="210 네모진 010 Bold"/>
              </a:rPr>
              <a:t>   - </a:t>
            </a:r>
            <a:r>
              <a:rPr lang="en-US" sz="2593">
                <a:solidFill>
                  <a:srgbClr val="000000"/>
                </a:solidFill>
                <a:ea typeface="210 네모진 010 Bold"/>
              </a:rPr>
              <a:t>각 단어의 </a:t>
            </a:r>
            <a:r>
              <a:rPr lang="en-US" sz="2593">
                <a:solidFill>
                  <a:srgbClr val="004AAD"/>
                </a:solidFill>
                <a:ea typeface="210 네모진 010 Bold"/>
              </a:rPr>
              <a:t>주어진 패턴을 검사</a:t>
            </a:r>
            <a:r>
              <a:rPr lang="en-US" sz="2593">
                <a:solidFill>
                  <a:srgbClr val="000000"/>
                </a:solidFill>
                <a:ea typeface="210 네모진 010 Bold"/>
              </a:rPr>
              <a:t>하여 전처리</a:t>
            </a:r>
          </a:p>
          <a:p>
            <a:pPr>
              <a:lnSpc>
                <a:spcPts val="4848"/>
              </a:lnSpc>
            </a:pPr>
            <a:r>
              <a:rPr lang="en-US" sz="2593">
                <a:solidFill>
                  <a:srgbClr val="000000"/>
                </a:solidFill>
                <a:latin typeface="210 네모진 010 Bold"/>
              </a:rPr>
              <a:t>   - 문장을 단어로 분리하고 '일반=인문, 외국어=외, 과학, 특성화, 자사' 키워드가 있을 경우 @@고 형태로 출력</a:t>
            </a:r>
          </a:p>
          <a:p>
            <a:pPr>
              <a:lnSpc>
                <a:spcPts val="4848"/>
              </a:lnSpc>
            </a:pPr>
            <a:endParaRPr lang="en-US" sz="2593">
              <a:solidFill>
                <a:srgbClr val="000000"/>
              </a:solidFill>
              <a:latin typeface="210 네모진 010 Bold"/>
            </a:endParaRPr>
          </a:p>
          <a:p>
            <a:pPr>
              <a:lnSpc>
                <a:spcPts val="4848"/>
              </a:lnSpc>
            </a:pPr>
            <a:r>
              <a:rPr lang="en-US" sz="2593">
                <a:solidFill>
                  <a:srgbClr val="000000"/>
                </a:solidFill>
                <a:latin typeface="210 네모진 010 Bold"/>
              </a:rPr>
              <a:t> 2. 내신/수능점수 추출</a:t>
            </a:r>
          </a:p>
          <a:p>
            <a:pPr>
              <a:lnSpc>
                <a:spcPts val="4848"/>
              </a:lnSpc>
            </a:pPr>
            <a:r>
              <a:rPr lang="en-US" sz="2593">
                <a:solidFill>
                  <a:srgbClr val="000000"/>
                </a:solidFill>
                <a:latin typeface="210 네모진 010 Bold"/>
              </a:rPr>
              <a:t> 정규식</a:t>
            </a:r>
            <a:r>
              <a:rPr lang="en-US" sz="2593">
                <a:solidFill>
                  <a:srgbClr val="FF3131"/>
                </a:solidFill>
                <a:latin typeface="210 네모진 010 Bold"/>
              </a:rPr>
              <a:t>(Regular Expression)</a:t>
            </a:r>
            <a:r>
              <a:rPr lang="en-US" sz="2593">
                <a:solidFill>
                  <a:srgbClr val="000000"/>
                </a:solidFill>
                <a:ea typeface="210 네모진 010 Bold"/>
              </a:rPr>
              <a:t>사용</a:t>
            </a:r>
          </a:p>
          <a:p>
            <a:pPr>
              <a:lnSpc>
                <a:spcPts val="4848"/>
              </a:lnSpc>
            </a:pPr>
            <a:r>
              <a:rPr lang="en-US" sz="2593">
                <a:solidFill>
                  <a:srgbClr val="000000"/>
                </a:solidFill>
                <a:latin typeface="210 네모진 010 Bold"/>
              </a:rPr>
              <a:t>=&gt; 문자열을 공백 기준으로 분리해 특정 패턴에 맞는 값을 추출</a:t>
            </a:r>
          </a:p>
          <a:p>
            <a:pPr>
              <a:lnSpc>
                <a:spcPts val="4848"/>
              </a:lnSpc>
            </a:pPr>
            <a:r>
              <a:rPr lang="en-US" sz="2593">
                <a:solidFill>
                  <a:srgbClr val="000000"/>
                </a:solidFill>
                <a:latin typeface="210 네모진 010 Bold"/>
              </a:rPr>
              <a:t>-수능 등급: 5개의 연속된 숫자 패턴</a:t>
            </a:r>
          </a:p>
          <a:p>
            <a:pPr>
              <a:lnSpc>
                <a:spcPts val="4848"/>
              </a:lnSpc>
            </a:pPr>
            <a:r>
              <a:rPr lang="en-US" sz="2593">
                <a:solidFill>
                  <a:srgbClr val="000000"/>
                </a:solidFill>
                <a:latin typeface="210 네모진 010 Bold"/>
              </a:rPr>
              <a:t>-내신 등급: '평균', '총', '전과목', '최종', '전교과', '내신', '총내신', '총합' 키워드 뒤 정수가 아닌 실수 패턴</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596" b="1789"/>
          <a:stretch>
            <a:fillRect/>
          </a:stretch>
        </p:blipFill>
        <p:spPr>
          <a:xfrm>
            <a:off x="0" y="0"/>
            <a:ext cx="18288000" cy="10287000"/>
          </a:xfrm>
          <a:prstGeom prst="rect">
            <a:avLst/>
          </a:prstGeom>
        </p:spPr>
      </p:pic>
      <p:sp>
        <p:nvSpPr>
          <p:cNvPr id="3" name="Freeform 3"/>
          <p:cNvSpPr/>
          <p:nvPr/>
        </p:nvSpPr>
        <p:spPr>
          <a:xfrm>
            <a:off x="834841" y="1317596"/>
            <a:ext cx="9119238" cy="526757"/>
          </a:xfrm>
          <a:custGeom>
            <a:avLst/>
            <a:gdLst/>
            <a:ahLst/>
            <a:cxnLst/>
            <a:rect l="l" t="t" r="r" b="b"/>
            <a:pathLst>
              <a:path w="9119238" h="526757">
                <a:moveTo>
                  <a:pt x="0" y="0"/>
                </a:moveTo>
                <a:lnTo>
                  <a:pt x="9119238" y="0"/>
                </a:lnTo>
                <a:lnTo>
                  <a:pt x="9119238" y="526757"/>
                </a:lnTo>
                <a:lnTo>
                  <a:pt x="0" y="526757"/>
                </a:lnTo>
                <a:lnTo>
                  <a:pt x="0" y="0"/>
                </a:lnTo>
                <a:close/>
              </a:path>
            </a:pathLst>
          </a:custGeom>
          <a:blipFill>
            <a:blip r:embed="rId4"/>
            <a:stretch>
              <a:fillRect t="-9696" b="-9696"/>
            </a:stretch>
          </a:blipFill>
        </p:spPr>
      </p:sp>
      <p:sp>
        <p:nvSpPr>
          <p:cNvPr id="4" name="Freeform 4"/>
          <p:cNvSpPr/>
          <p:nvPr/>
        </p:nvSpPr>
        <p:spPr>
          <a:xfrm>
            <a:off x="11613266" y="3226704"/>
            <a:ext cx="5646034" cy="3750285"/>
          </a:xfrm>
          <a:custGeom>
            <a:avLst/>
            <a:gdLst/>
            <a:ahLst/>
            <a:cxnLst/>
            <a:rect l="l" t="t" r="r" b="b"/>
            <a:pathLst>
              <a:path w="5646034" h="3750285">
                <a:moveTo>
                  <a:pt x="0" y="0"/>
                </a:moveTo>
                <a:lnTo>
                  <a:pt x="5646034" y="0"/>
                </a:lnTo>
                <a:lnTo>
                  <a:pt x="5646034" y="3750286"/>
                </a:lnTo>
                <a:lnTo>
                  <a:pt x="0" y="3750286"/>
                </a:lnTo>
                <a:lnTo>
                  <a:pt x="0" y="0"/>
                </a:lnTo>
                <a:close/>
              </a:path>
            </a:pathLst>
          </a:custGeom>
          <a:blipFill>
            <a:blip r:embed="rId5"/>
            <a:stretch>
              <a:fillRect/>
            </a:stretch>
          </a:blipFill>
        </p:spPr>
      </p:sp>
      <p:sp>
        <p:nvSpPr>
          <p:cNvPr id="5" name="TextBox 5"/>
          <p:cNvSpPr txBox="1"/>
          <p:nvPr/>
        </p:nvSpPr>
        <p:spPr>
          <a:xfrm>
            <a:off x="1337357" y="952500"/>
            <a:ext cx="8347047" cy="903605"/>
          </a:xfrm>
          <a:prstGeom prst="rect">
            <a:avLst/>
          </a:prstGeom>
        </p:spPr>
        <p:txBody>
          <a:bodyPr lIns="0" tIns="0" rIns="0" bIns="0" rtlCol="0" anchor="t">
            <a:spAutoFit/>
          </a:bodyPr>
          <a:lstStyle/>
          <a:p>
            <a:pPr marL="0" lvl="0" indent="0">
              <a:lnSpc>
                <a:spcPts val="7420"/>
              </a:lnSpc>
              <a:spcBef>
                <a:spcPct val="0"/>
              </a:spcBef>
            </a:pPr>
            <a:r>
              <a:rPr lang="en-US" sz="5300" spc="-53">
                <a:solidFill>
                  <a:srgbClr val="000000"/>
                </a:solidFill>
                <a:ea typeface="210 네모진 030 Bold"/>
              </a:rPr>
              <a:t>텍스트 추출 및 요약 모델 개발 </a:t>
            </a:r>
          </a:p>
        </p:txBody>
      </p:sp>
      <p:sp>
        <p:nvSpPr>
          <p:cNvPr id="6" name="TextBox 6"/>
          <p:cNvSpPr txBox="1"/>
          <p:nvPr/>
        </p:nvSpPr>
        <p:spPr>
          <a:xfrm>
            <a:off x="10159513" y="1155379"/>
            <a:ext cx="2907506" cy="688974"/>
          </a:xfrm>
          <a:prstGeom prst="rect">
            <a:avLst/>
          </a:prstGeom>
        </p:spPr>
        <p:txBody>
          <a:bodyPr lIns="0" tIns="0" rIns="0" bIns="0" rtlCol="0" anchor="t">
            <a:spAutoFit/>
          </a:bodyPr>
          <a:lstStyle/>
          <a:p>
            <a:pPr algn="ctr">
              <a:lnSpc>
                <a:spcPts val="5600"/>
              </a:lnSpc>
              <a:spcBef>
                <a:spcPct val="0"/>
              </a:spcBef>
            </a:pPr>
            <a:r>
              <a:rPr lang="en-US" sz="4000" spc="-40">
                <a:solidFill>
                  <a:srgbClr val="000000"/>
                </a:solidFill>
                <a:latin typeface="210 네모진 030"/>
              </a:rPr>
              <a:t>(전처리 포함) </a:t>
            </a:r>
          </a:p>
        </p:txBody>
      </p:sp>
      <p:sp>
        <p:nvSpPr>
          <p:cNvPr id="7" name="TextBox 7"/>
          <p:cNvSpPr txBox="1"/>
          <p:nvPr/>
        </p:nvSpPr>
        <p:spPr>
          <a:xfrm>
            <a:off x="4182702" y="2232640"/>
            <a:ext cx="2423517" cy="629919"/>
          </a:xfrm>
          <a:prstGeom prst="rect">
            <a:avLst/>
          </a:prstGeom>
        </p:spPr>
        <p:txBody>
          <a:bodyPr lIns="0" tIns="0" rIns="0" bIns="0" rtlCol="0" anchor="t">
            <a:spAutoFit/>
          </a:bodyPr>
          <a:lstStyle/>
          <a:p>
            <a:pPr algn="just">
              <a:lnSpc>
                <a:spcPts val="5180"/>
              </a:lnSpc>
              <a:spcBef>
                <a:spcPct val="0"/>
              </a:spcBef>
            </a:pPr>
            <a:r>
              <a:rPr lang="en-US" sz="3700" spc="-37">
                <a:solidFill>
                  <a:srgbClr val="000000"/>
                </a:solidFill>
                <a:latin typeface="210 네모진 030 Bold"/>
              </a:rPr>
              <a:t> 1. 스펙 추출</a:t>
            </a:r>
          </a:p>
        </p:txBody>
      </p:sp>
      <p:sp>
        <p:nvSpPr>
          <p:cNvPr id="8" name="Freeform 8"/>
          <p:cNvSpPr/>
          <p:nvPr/>
        </p:nvSpPr>
        <p:spPr>
          <a:xfrm>
            <a:off x="336662" y="2073919"/>
            <a:ext cx="3403236" cy="3676656"/>
          </a:xfrm>
          <a:custGeom>
            <a:avLst/>
            <a:gdLst/>
            <a:ahLst/>
            <a:cxnLst/>
            <a:rect l="l" t="t" r="r" b="b"/>
            <a:pathLst>
              <a:path w="3403236" h="3676656">
                <a:moveTo>
                  <a:pt x="0" y="0"/>
                </a:moveTo>
                <a:lnTo>
                  <a:pt x="3403235" y="0"/>
                </a:lnTo>
                <a:lnTo>
                  <a:pt x="3403235" y="3676657"/>
                </a:lnTo>
                <a:lnTo>
                  <a:pt x="0" y="3676657"/>
                </a:lnTo>
                <a:lnTo>
                  <a:pt x="0" y="0"/>
                </a:lnTo>
                <a:close/>
              </a:path>
            </a:pathLst>
          </a:custGeom>
          <a:blipFill>
            <a:blip r:embed="rId6"/>
            <a:stretch>
              <a:fillRect l="-15783" r="-76419"/>
            </a:stretch>
          </a:blipFill>
        </p:spPr>
      </p:sp>
      <p:sp>
        <p:nvSpPr>
          <p:cNvPr id="9" name="TextBox 9"/>
          <p:cNvSpPr txBox="1"/>
          <p:nvPr/>
        </p:nvSpPr>
        <p:spPr>
          <a:xfrm>
            <a:off x="488685" y="2495212"/>
            <a:ext cx="3099189" cy="2566294"/>
          </a:xfrm>
          <a:prstGeom prst="rect">
            <a:avLst/>
          </a:prstGeom>
        </p:spPr>
        <p:txBody>
          <a:bodyPr lIns="0" tIns="0" rIns="0" bIns="0" rtlCol="0" anchor="t">
            <a:spAutoFit/>
          </a:bodyPr>
          <a:lstStyle/>
          <a:p>
            <a:pPr algn="just">
              <a:lnSpc>
                <a:spcPts val="3419"/>
              </a:lnSpc>
            </a:pPr>
            <a:r>
              <a:rPr lang="en-US" sz="2220">
                <a:solidFill>
                  <a:srgbClr val="D9D9D9"/>
                </a:solidFill>
                <a:ea typeface="210 네모진 030 Bold"/>
              </a:rPr>
              <a:t>항목4.</a:t>
            </a:r>
          </a:p>
          <a:p>
            <a:pPr algn="just">
              <a:lnSpc>
                <a:spcPts val="3419"/>
              </a:lnSpc>
            </a:pPr>
            <a:r>
              <a:rPr lang="en-US" sz="2220">
                <a:solidFill>
                  <a:srgbClr val="FF3131"/>
                </a:solidFill>
                <a:latin typeface="210 네모진 030 Bold"/>
              </a:rPr>
              <a:t>-스펙 추출</a:t>
            </a:r>
          </a:p>
          <a:p>
            <a:pPr algn="just">
              <a:lnSpc>
                <a:spcPts val="3419"/>
              </a:lnSpc>
            </a:pPr>
            <a:r>
              <a:rPr lang="en-US" sz="2220">
                <a:solidFill>
                  <a:srgbClr val="D9D9D9"/>
                </a:solidFill>
                <a:latin typeface="210 네모진 030 Bold"/>
              </a:rPr>
              <a:t>-스펙 요약</a:t>
            </a:r>
          </a:p>
          <a:p>
            <a:pPr algn="just">
              <a:lnSpc>
                <a:spcPts val="3419"/>
              </a:lnSpc>
            </a:pPr>
            <a:endParaRPr lang="en-US" sz="2220">
              <a:solidFill>
                <a:srgbClr val="D9D9D9"/>
              </a:solidFill>
              <a:latin typeface="210 네모진 030 Bold"/>
            </a:endParaRPr>
          </a:p>
          <a:p>
            <a:pPr algn="just">
              <a:lnSpc>
                <a:spcPts val="3419"/>
              </a:lnSpc>
            </a:pPr>
            <a:r>
              <a:rPr lang="en-US" sz="2220">
                <a:solidFill>
                  <a:srgbClr val="D9D9D9"/>
                </a:solidFill>
                <a:ea typeface="210 네모진 030 Bold"/>
              </a:rPr>
              <a:t>스펙 키워드 추출요약</a:t>
            </a:r>
          </a:p>
          <a:p>
            <a:pPr algn="just">
              <a:lnSpc>
                <a:spcPts val="3419"/>
              </a:lnSpc>
              <a:spcBef>
                <a:spcPct val="0"/>
              </a:spcBef>
            </a:pPr>
            <a:r>
              <a:rPr lang="en-US" sz="2220">
                <a:solidFill>
                  <a:srgbClr val="D9D9D9"/>
                </a:solidFill>
                <a:ea typeface="210 네모진 030 Bold"/>
              </a:rPr>
              <a:t>가중치 위한 키워드 카운팅 </a:t>
            </a:r>
          </a:p>
        </p:txBody>
      </p:sp>
      <p:sp>
        <p:nvSpPr>
          <p:cNvPr id="10" name="TextBox 10"/>
          <p:cNvSpPr txBox="1"/>
          <p:nvPr/>
        </p:nvSpPr>
        <p:spPr>
          <a:xfrm>
            <a:off x="4182702" y="3131454"/>
            <a:ext cx="6755144" cy="6255475"/>
          </a:xfrm>
          <a:prstGeom prst="rect">
            <a:avLst/>
          </a:prstGeom>
        </p:spPr>
        <p:txBody>
          <a:bodyPr lIns="0" tIns="0" rIns="0" bIns="0" rtlCol="0" anchor="t">
            <a:spAutoFit/>
          </a:bodyPr>
          <a:lstStyle/>
          <a:p>
            <a:pPr>
              <a:lnSpc>
                <a:spcPts val="4503"/>
              </a:lnSpc>
            </a:pPr>
            <a:r>
              <a:rPr lang="en-US" sz="2924">
                <a:solidFill>
                  <a:srgbClr val="000000"/>
                </a:solidFill>
                <a:ea typeface="210 네모진 010 Bold"/>
              </a:rPr>
              <a:t>추출요약 </a:t>
            </a:r>
          </a:p>
          <a:p>
            <a:pPr>
              <a:lnSpc>
                <a:spcPts val="4503"/>
              </a:lnSpc>
            </a:pPr>
            <a:r>
              <a:rPr lang="en-US" sz="2924">
                <a:solidFill>
                  <a:srgbClr val="000000"/>
                </a:solidFill>
                <a:latin typeface="210 네모진 010 Bold"/>
              </a:rPr>
              <a:t>:  정규식(Reg﻿ular Expression)사용</a:t>
            </a:r>
          </a:p>
          <a:p>
            <a:pPr>
              <a:lnSpc>
                <a:spcPts val="4503"/>
              </a:lnSpc>
            </a:pPr>
            <a:r>
              <a:rPr lang="en-US" sz="2924">
                <a:solidFill>
                  <a:srgbClr val="000000"/>
                </a:solidFill>
                <a:ea typeface="210 네모진 010 Bold"/>
              </a:rPr>
              <a:t>추출 단어 설정 </a:t>
            </a:r>
          </a:p>
          <a:p>
            <a:pPr>
              <a:lnSpc>
                <a:spcPts val="4503"/>
              </a:lnSpc>
            </a:pPr>
            <a:r>
              <a:rPr lang="en-US" sz="2924">
                <a:solidFill>
                  <a:srgbClr val="000000"/>
                </a:solidFill>
                <a:latin typeface="210 네모진 010 Bold"/>
              </a:rPr>
              <a:t>: ['생기부' ~'개', '독서'~'권', '수상' ~'개' , '봉사' ~'시간']</a:t>
            </a:r>
          </a:p>
          <a:p>
            <a:pPr>
              <a:lnSpc>
                <a:spcPts val="4503"/>
              </a:lnSpc>
            </a:pPr>
            <a:r>
              <a:rPr lang="en-US" sz="2924">
                <a:solidFill>
                  <a:srgbClr val="000000"/>
                </a:solidFill>
                <a:ea typeface="210 네모진 010 Bold"/>
              </a:rPr>
              <a:t>해당 두 단어 사이의 숫자를 추출하여 만약 글 속에 해당 단어들이 존재한다면, </a:t>
            </a:r>
          </a:p>
          <a:p>
            <a:pPr>
              <a:lnSpc>
                <a:spcPts val="4503"/>
              </a:lnSpc>
            </a:pPr>
            <a:r>
              <a:rPr lang="en-US" sz="2924">
                <a:solidFill>
                  <a:srgbClr val="000000"/>
                </a:solidFill>
                <a:latin typeface="210 네모진 010 Bold"/>
              </a:rPr>
              <a:t>['생기부 15장' , '봉사 20시간'] </a:t>
            </a:r>
          </a:p>
          <a:p>
            <a:pPr>
              <a:lnSpc>
                <a:spcPts val="4503"/>
              </a:lnSpc>
            </a:pPr>
            <a:r>
              <a:rPr lang="en-US" sz="2924">
                <a:solidFill>
                  <a:srgbClr val="000000"/>
                </a:solidFill>
                <a:ea typeface="210 네모진 010 Bold"/>
              </a:rPr>
              <a:t>이런 식으로 리스트로 저장되도록 추출요약을 진행했음. 이후 전처리 추가 진행 </a:t>
            </a:r>
          </a:p>
          <a:p>
            <a:pPr>
              <a:lnSpc>
                <a:spcPts val="4503"/>
              </a:lnSpc>
              <a:spcBef>
                <a:spcPct val="0"/>
              </a:spcBef>
            </a:pPr>
            <a:endParaRPr lang="en-US" sz="2924">
              <a:solidFill>
                <a:srgbClr val="000000"/>
              </a:solidFill>
              <a:ea typeface="210 네모진 010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834841" y="1317596"/>
            <a:ext cx="9119238" cy="526757"/>
          </a:xfrm>
          <a:custGeom>
            <a:avLst/>
            <a:gdLst/>
            <a:ahLst/>
            <a:cxnLst/>
            <a:rect l="l" t="t" r="r" b="b"/>
            <a:pathLst>
              <a:path w="9119238" h="526757">
                <a:moveTo>
                  <a:pt x="0" y="0"/>
                </a:moveTo>
                <a:lnTo>
                  <a:pt x="9119238" y="0"/>
                </a:lnTo>
                <a:lnTo>
                  <a:pt x="9119238" y="526757"/>
                </a:lnTo>
                <a:lnTo>
                  <a:pt x="0" y="526757"/>
                </a:lnTo>
                <a:lnTo>
                  <a:pt x="0" y="0"/>
                </a:lnTo>
                <a:close/>
              </a:path>
            </a:pathLst>
          </a:custGeom>
          <a:blipFill>
            <a:blip r:embed="rId3"/>
            <a:stretch>
              <a:fillRect t="-9696" b="-9696"/>
            </a:stretch>
          </a:blipFill>
        </p:spPr>
      </p:sp>
      <p:sp>
        <p:nvSpPr>
          <p:cNvPr id="4" name="TextBox 4"/>
          <p:cNvSpPr txBox="1"/>
          <p:nvPr/>
        </p:nvSpPr>
        <p:spPr>
          <a:xfrm>
            <a:off x="1337357" y="952500"/>
            <a:ext cx="8347047" cy="903605"/>
          </a:xfrm>
          <a:prstGeom prst="rect">
            <a:avLst/>
          </a:prstGeom>
        </p:spPr>
        <p:txBody>
          <a:bodyPr lIns="0" tIns="0" rIns="0" bIns="0" rtlCol="0" anchor="t">
            <a:spAutoFit/>
          </a:bodyPr>
          <a:lstStyle/>
          <a:p>
            <a:pPr marL="0" lvl="0" indent="0">
              <a:lnSpc>
                <a:spcPts val="7420"/>
              </a:lnSpc>
              <a:spcBef>
                <a:spcPct val="0"/>
              </a:spcBef>
            </a:pPr>
            <a:r>
              <a:rPr lang="en-US" sz="5300" spc="-53">
                <a:solidFill>
                  <a:srgbClr val="000000"/>
                </a:solidFill>
                <a:ea typeface="210 네모진 030 Bold"/>
              </a:rPr>
              <a:t>텍스트 추출 및 요약 모델 개발 </a:t>
            </a:r>
          </a:p>
        </p:txBody>
      </p:sp>
      <p:sp>
        <p:nvSpPr>
          <p:cNvPr id="5" name="TextBox 5"/>
          <p:cNvSpPr txBox="1"/>
          <p:nvPr/>
        </p:nvSpPr>
        <p:spPr>
          <a:xfrm>
            <a:off x="10159513" y="1155379"/>
            <a:ext cx="2907506" cy="688974"/>
          </a:xfrm>
          <a:prstGeom prst="rect">
            <a:avLst/>
          </a:prstGeom>
        </p:spPr>
        <p:txBody>
          <a:bodyPr lIns="0" tIns="0" rIns="0" bIns="0" rtlCol="0" anchor="t">
            <a:spAutoFit/>
          </a:bodyPr>
          <a:lstStyle/>
          <a:p>
            <a:pPr algn="ctr">
              <a:lnSpc>
                <a:spcPts val="5600"/>
              </a:lnSpc>
              <a:spcBef>
                <a:spcPct val="0"/>
              </a:spcBef>
            </a:pPr>
            <a:r>
              <a:rPr lang="en-US" sz="4000" spc="-40">
                <a:solidFill>
                  <a:srgbClr val="000000"/>
                </a:solidFill>
                <a:latin typeface="210 네모진 030"/>
              </a:rPr>
              <a:t>(전처리 포함) </a:t>
            </a:r>
          </a:p>
        </p:txBody>
      </p:sp>
      <p:sp>
        <p:nvSpPr>
          <p:cNvPr id="6" name="Freeform 6"/>
          <p:cNvSpPr/>
          <p:nvPr/>
        </p:nvSpPr>
        <p:spPr>
          <a:xfrm>
            <a:off x="336662" y="2073919"/>
            <a:ext cx="3403236" cy="3676656"/>
          </a:xfrm>
          <a:custGeom>
            <a:avLst/>
            <a:gdLst/>
            <a:ahLst/>
            <a:cxnLst/>
            <a:rect l="l" t="t" r="r" b="b"/>
            <a:pathLst>
              <a:path w="3403236" h="3676656">
                <a:moveTo>
                  <a:pt x="0" y="0"/>
                </a:moveTo>
                <a:lnTo>
                  <a:pt x="3403235" y="0"/>
                </a:lnTo>
                <a:lnTo>
                  <a:pt x="3403235" y="3676657"/>
                </a:lnTo>
                <a:lnTo>
                  <a:pt x="0" y="3676657"/>
                </a:lnTo>
                <a:lnTo>
                  <a:pt x="0" y="0"/>
                </a:lnTo>
                <a:close/>
              </a:path>
            </a:pathLst>
          </a:custGeom>
          <a:blipFill>
            <a:blip r:embed="rId4"/>
            <a:stretch>
              <a:fillRect l="-15783" r="-76419"/>
            </a:stretch>
          </a:blipFill>
        </p:spPr>
      </p:sp>
      <p:sp>
        <p:nvSpPr>
          <p:cNvPr id="7" name="TextBox 7"/>
          <p:cNvSpPr txBox="1"/>
          <p:nvPr/>
        </p:nvSpPr>
        <p:spPr>
          <a:xfrm>
            <a:off x="488685" y="2495212"/>
            <a:ext cx="3099189" cy="2566294"/>
          </a:xfrm>
          <a:prstGeom prst="rect">
            <a:avLst/>
          </a:prstGeom>
        </p:spPr>
        <p:txBody>
          <a:bodyPr lIns="0" tIns="0" rIns="0" bIns="0" rtlCol="0" anchor="t">
            <a:spAutoFit/>
          </a:bodyPr>
          <a:lstStyle/>
          <a:p>
            <a:pPr algn="just">
              <a:lnSpc>
                <a:spcPts val="3419"/>
              </a:lnSpc>
            </a:pPr>
            <a:r>
              <a:rPr lang="en-US" sz="2220">
                <a:solidFill>
                  <a:srgbClr val="D9D9D9"/>
                </a:solidFill>
                <a:ea typeface="210 네모진 030 Bold"/>
              </a:rPr>
              <a:t>항목4.</a:t>
            </a:r>
          </a:p>
          <a:p>
            <a:pPr algn="just">
              <a:lnSpc>
                <a:spcPts val="3419"/>
              </a:lnSpc>
            </a:pPr>
            <a:r>
              <a:rPr lang="en-US" sz="2220">
                <a:solidFill>
                  <a:srgbClr val="FF3131"/>
                </a:solidFill>
                <a:latin typeface="210 네모진 030 Bold"/>
              </a:rPr>
              <a:t>-스펙 추출</a:t>
            </a:r>
          </a:p>
          <a:p>
            <a:pPr algn="just">
              <a:lnSpc>
                <a:spcPts val="3419"/>
              </a:lnSpc>
            </a:pPr>
            <a:r>
              <a:rPr lang="en-US" sz="2220">
                <a:solidFill>
                  <a:srgbClr val="D9D9D9"/>
                </a:solidFill>
                <a:latin typeface="210 네모진 030 Bold"/>
              </a:rPr>
              <a:t>-스펙 요약</a:t>
            </a:r>
          </a:p>
          <a:p>
            <a:pPr algn="just">
              <a:lnSpc>
                <a:spcPts val="3419"/>
              </a:lnSpc>
            </a:pPr>
            <a:endParaRPr lang="en-US" sz="2220">
              <a:solidFill>
                <a:srgbClr val="D9D9D9"/>
              </a:solidFill>
              <a:latin typeface="210 네모진 030 Bold"/>
            </a:endParaRPr>
          </a:p>
          <a:p>
            <a:pPr algn="just">
              <a:lnSpc>
                <a:spcPts val="3419"/>
              </a:lnSpc>
            </a:pPr>
            <a:r>
              <a:rPr lang="en-US" sz="2220">
                <a:solidFill>
                  <a:srgbClr val="D9D9D9"/>
                </a:solidFill>
                <a:ea typeface="210 네모진 030 Bold"/>
              </a:rPr>
              <a:t>스펙 키워드 추출요약</a:t>
            </a:r>
          </a:p>
          <a:p>
            <a:pPr algn="just">
              <a:lnSpc>
                <a:spcPts val="3419"/>
              </a:lnSpc>
              <a:spcBef>
                <a:spcPct val="0"/>
              </a:spcBef>
            </a:pPr>
            <a:r>
              <a:rPr lang="en-US" sz="2220">
                <a:solidFill>
                  <a:srgbClr val="D9D9D9"/>
                </a:solidFill>
                <a:ea typeface="210 네모진 030 Bold"/>
              </a:rPr>
              <a:t>가중치 위한 키워드 카운팅 </a:t>
            </a:r>
          </a:p>
        </p:txBody>
      </p:sp>
      <p:sp>
        <p:nvSpPr>
          <p:cNvPr id="8" name="TextBox 8"/>
          <p:cNvSpPr txBox="1"/>
          <p:nvPr/>
        </p:nvSpPr>
        <p:spPr>
          <a:xfrm>
            <a:off x="4001892" y="2438062"/>
            <a:ext cx="13738109" cy="6442711"/>
          </a:xfrm>
          <a:prstGeom prst="rect">
            <a:avLst/>
          </a:prstGeom>
        </p:spPr>
        <p:txBody>
          <a:bodyPr lIns="0" tIns="0" rIns="0" bIns="0" rtlCol="0" anchor="t">
            <a:spAutoFit/>
          </a:bodyPr>
          <a:lstStyle/>
          <a:p>
            <a:pPr>
              <a:lnSpc>
                <a:spcPts val="5114"/>
              </a:lnSpc>
            </a:pPr>
            <a:r>
              <a:rPr lang="en-US" sz="3099" spc="-30">
                <a:solidFill>
                  <a:srgbClr val="000000"/>
                </a:solidFill>
                <a:ea typeface="210 네모진 030"/>
              </a:rPr>
              <a:t>스펙 항목이 가장 글 형식도 다양하고 글 내용 속에 전달하고자 하는 핵심 정보들이 가장 많이 들어있었기 때문에,</a:t>
            </a:r>
          </a:p>
          <a:p>
            <a:pPr>
              <a:lnSpc>
                <a:spcPts val="5114"/>
              </a:lnSpc>
            </a:pPr>
            <a:r>
              <a:rPr lang="en-US" sz="3099" spc="-30">
                <a:solidFill>
                  <a:srgbClr val="000000"/>
                </a:solidFill>
                <a:ea typeface="210 네모진 030"/>
              </a:rPr>
              <a:t>처음에는 텍스트 추출로  ['생기부' ~'개', '독서'~'권', '수상' ~'개' , '봉사' ~'시간'] 만 뽑아내려 했으나,</a:t>
            </a:r>
          </a:p>
          <a:p>
            <a:pPr>
              <a:lnSpc>
                <a:spcPts val="5114"/>
              </a:lnSpc>
            </a:pPr>
            <a:r>
              <a:rPr lang="en-US" sz="3099" spc="-30">
                <a:solidFill>
                  <a:srgbClr val="000000"/>
                </a:solidFill>
                <a:ea typeface="210 네모진 030"/>
              </a:rPr>
              <a:t>그렇게 되면 각 학교/ 과마다의 특징적인 스펙들(ex. 광운 정융: 프로그래밍 관련 도서 읽었습니다)을 보여줄 수 없다고 판단되어 추가적으로 텍스트 추출도 진행했음.</a:t>
            </a:r>
          </a:p>
          <a:p>
            <a:pPr>
              <a:lnSpc>
                <a:spcPts val="5114"/>
              </a:lnSpc>
            </a:pPr>
            <a:endParaRPr lang="en-US" sz="3099" spc="-30">
              <a:solidFill>
                <a:srgbClr val="000000"/>
              </a:solidFill>
              <a:ea typeface="210 네모진 030"/>
            </a:endParaRPr>
          </a:p>
          <a:p>
            <a:pPr>
              <a:lnSpc>
                <a:spcPts val="5114"/>
              </a:lnSpc>
            </a:pPr>
            <a:r>
              <a:rPr lang="en-US" sz="3099" spc="-30">
                <a:solidFill>
                  <a:srgbClr val="000000"/>
                </a:solidFill>
                <a:ea typeface="210 네모진 030"/>
              </a:rPr>
              <a:t>또한 통합 요약본 제공시, 스펙 키워드 추출요약을 진행하였고</a:t>
            </a:r>
          </a:p>
          <a:p>
            <a:pPr>
              <a:lnSpc>
                <a:spcPts val="5114"/>
              </a:lnSpc>
            </a:pPr>
            <a:r>
              <a:rPr lang="en-US" sz="3099" spc="-30">
                <a:solidFill>
                  <a:srgbClr val="000000"/>
                </a:solidFill>
                <a:ea typeface="210 네모진 030"/>
              </a:rPr>
              <a:t>가중치 위한 키워드 카운팅에도 해당 항목이 사용되었음.(뒤에 자세히 설명)</a:t>
            </a:r>
          </a:p>
          <a:p>
            <a:pPr>
              <a:lnSpc>
                <a:spcPts val="5114"/>
              </a:lnSpc>
            </a:pPr>
            <a:endParaRPr lang="en-US" sz="3099" spc="-30">
              <a:solidFill>
                <a:srgbClr val="000000"/>
              </a:solidFill>
              <a:ea typeface="210 네모진 03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834841" y="1317596"/>
            <a:ext cx="9119238" cy="526757"/>
          </a:xfrm>
          <a:custGeom>
            <a:avLst/>
            <a:gdLst/>
            <a:ahLst/>
            <a:cxnLst/>
            <a:rect l="l" t="t" r="r" b="b"/>
            <a:pathLst>
              <a:path w="9119238" h="526757">
                <a:moveTo>
                  <a:pt x="0" y="0"/>
                </a:moveTo>
                <a:lnTo>
                  <a:pt x="9119238" y="0"/>
                </a:lnTo>
                <a:lnTo>
                  <a:pt x="9119238" y="526757"/>
                </a:lnTo>
                <a:lnTo>
                  <a:pt x="0" y="526757"/>
                </a:lnTo>
                <a:lnTo>
                  <a:pt x="0" y="0"/>
                </a:lnTo>
                <a:close/>
              </a:path>
            </a:pathLst>
          </a:custGeom>
          <a:blipFill>
            <a:blip r:embed="rId3"/>
            <a:stretch>
              <a:fillRect t="-9696" b="-9696"/>
            </a:stretch>
          </a:blipFill>
        </p:spPr>
      </p:sp>
      <p:sp>
        <p:nvSpPr>
          <p:cNvPr id="4" name="Freeform 4"/>
          <p:cNvSpPr/>
          <p:nvPr/>
        </p:nvSpPr>
        <p:spPr>
          <a:xfrm>
            <a:off x="729709" y="2320619"/>
            <a:ext cx="2612953" cy="2822881"/>
          </a:xfrm>
          <a:custGeom>
            <a:avLst/>
            <a:gdLst/>
            <a:ahLst/>
            <a:cxnLst/>
            <a:rect l="l" t="t" r="r" b="b"/>
            <a:pathLst>
              <a:path w="2612953" h="2822881">
                <a:moveTo>
                  <a:pt x="0" y="0"/>
                </a:moveTo>
                <a:lnTo>
                  <a:pt x="2612953" y="0"/>
                </a:lnTo>
                <a:lnTo>
                  <a:pt x="2612953" y="2822881"/>
                </a:lnTo>
                <a:lnTo>
                  <a:pt x="0" y="2822881"/>
                </a:lnTo>
                <a:lnTo>
                  <a:pt x="0" y="0"/>
                </a:lnTo>
                <a:close/>
              </a:path>
            </a:pathLst>
          </a:custGeom>
          <a:blipFill>
            <a:blip r:embed="rId4"/>
            <a:stretch>
              <a:fillRect l="-15783" r="-76419"/>
            </a:stretch>
          </a:blipFill>
        </p:spPr>
      </p:sp>
      <p:grpSp>
        <p:nvGrpSpPr>
          <p:cNvPr id="5" name="Group 5"/>
          <p:cNvGrpSpPr/>
          <p:nvPr/>
        </p:nvGrpSpPr>
        <p:grpSpPr>
          <a:xfrm>
            <a:off x="9010103" y="6012178"/>
            <a:ext cx="1014859" cy="580839"/>
            <a:chOff x="0" y="0"/>
            <a:chExt cx="1090315" cy="624025"/>
          </a:xfrm>
        </p:grpSpPr>
        <p:sp>
          <p:nvSpPr>
            <p:cNvPr id="6" name="Freeform 6"/>
            <p:cNvSpPr/>
            <p:nvPr/>
          </p:nvSpPr>
          <p:spPr>
            <a:xfrm>
              <a:off x="0" y="0"/>
              <a:ext cx="1090315" cy="624025"/>
            </a:xfrm>
            <a:custGeom>
              <a:avLst/>
              <a:gdLst/>
              <a:ahLst/>
              <a:cxnLst/>
              <a:rect l="l" t="t" r="r" b="b"/>
              <a:pathLst>
                <a:path w="1090315" h="624025">
                  <a:moveTo>
                    <a:pt x="1090315" y="312013"/>
                  </a:moveTo>
                  <a:lnTo>
                    <a:pt x="683915" y="0"/>
                  </a:lnTo>
                  <a:lnTo>
                    <a:pt x="683915" y="203200"/>
                  </a:lnTo>
                  <a:lnTo>
                    <a:pt x="0" y="203200"/>
                  </a:lnTo>
                  <a:lnTo>
                    <a:pt x="0" y="420825"/>
                  </a:lnTo>
                  <a:lnTo>
                    <a:pt x="683915" y="420825"/>
                  </a:lnTo>
                  <a:lnTo>
                    <a:pt x="683915" y="624025"/>
                  </a:lnTo>
                  <a:lnTo>
                    <a:pt x="1090315" y="312013"/>
                  </a:lnTo>
                  <a:close/>
                </a:path>
              </a:pathLst>
            </a:custGeom>
            <a:solidFill>
              <a:srgbClr val="000000"/>
            </a:solidFill>
          </p:spPr>
        </p:sp>
        <p:sp>
          <p:nvSpPr>
            <p:cNvPr id="7" name="TextBox 7"/>
            <p:cNvSpPr txBox="1"/>
            <p:nvPr/>
          </p:nvSpPr>
          <p:spPr>
            <a:xfrm>
              <a:off x="0" y="117475"/>
              <a:ext cx="711200" cy="492125"/>
            </a:xfrm>
            <a:prstGeom prst="rect">
              <a:avLst/>
            </a:prstGeom>
          </p:spPr>
          <p:txBody>
            <a:bodyPr lIns="50800" tIns="50800" rIns="50800" bIns="50800" rtlCol="0" anchor="ctr"/>
            <a:lstStyle/>
            <a:p>
              <a:pPr algn="ctr">
                <a:lnSpc>
                  <a:spcPts val="3419"/>
                </a:lnSpc>
              </a:pPr>
              <a:endParaRPr/>
            </a:p>
          </p:txBody>
        </p:sp>
      </p:grpSp>
      <p:sp>
        <p:nvSpPr>
          <p:cNvPr id="8" name="TextBox 8"/>
          <p:cNvSpPr txBox="1"/>
          <p:nvPr/>
        </p:nvSpPr>
        <p:spPr>
          <a:xfrm>
            <a:off x="1337357" y="952500"/>
            <a:ext cx="8347047" cy="903605"/>
          </a:xfrm>
          <a:prstGeom prst="rect">
            <a:avLst/>
          </a:prstGeom>
        </p:spPr>
        <p:txBody>
          <a:bodyPr lIns="0" tIns="0" rIns="0" bIns="0" rtlCol="0" anchor="t">
            <a:spAutoFit/>
          </a:bodyPr>
          <a:lstStyle/>
          <a:p>
            <a:pPr marL="0" lvl="0" indent="0">
              <a:lnSpc>
                <a:spcPts val="7420"/>
              </a:lnSpc>
              <a:spcBef>
                <a:spcPct val="0"/>
              </a:spcBef>
            </a:pPr>
            <a:r>
              <a:rPr lang="en-US" sz="5300" spc="-53">
                <a:solidFill>
                  <a:srgbClr val="000000"/>
                </a:solidFill>
                <a:ea typeface="210 네모진 030 Bold"/>
              </a:rPr>
              <a:t>텍스트 추출 및 요약 모델 개발 </a:t>
            </a:r>
          </a:p>
        </p:txBody>
      </p:sp>
      <p:sp>
        <p:nvSpPr>
          <p:cNvPr id="9" name="TextBox 9"/>
          <p:cNvSpPr txBox="1"/>
          <p:nvPr/>
        </p:nvSpPr>
        <p:spPr>
          <a:xfrm>
            <a:off x="10159513" y="1155379"/>
            <a:ext cx="2907506" cy="688974"/>
          </a:xfrm>
          <a:prstGeom prst="rect">
            <a:avLst/>
          </a:prstGeom>
        </p:spPr>
        <p:txBody>
          <a:bodyPr lIns="0" tIns="0" rIns="0" bIns="0" rtlCol="0" anchor="t">
            <a:spAutoFit/>
          </a:bodyPr>
          <a:lstStyle/>
          <a:p>
            <a:pPr algn="ctr">
              <a:lnSpc>
                <a:spcPts val="5600"/>
              </a:lnSpc>
              <a:spcBef>
                <a:spcPct val="0"/>
              </a:spcBef>
            </a:pPr>
            <a:r>
              <a:rPr lang="en-US" sz="4000" spc="-40">
                <a:solidFill>
                  <a:srgbClr val="000000"/>
                </a:solidFill>
                <a:latin typeface="210 네모진 030"/>
              </a:rPr>
              <a:t>(전처리 포함) </a:t>
            </a:r>
          </a:p>
        </p:txBody>
      </p:sp>
      <p:sp>
        <p:nvSpPr>
          <p:cNvPr id="10" name="TextBox 10"/>
          <p:cNvSpPr txBox="1"/>
          <p:nvPr/>
        </p:nvSpPr>
        <p:spPr>
          <a:xfrm>
            <a:off x="1171553" y="2863239"/>
            <a:ext cx="1729265" cy="1642391"/>
          </a:xfrm>
          <a:prstGeom prst="rect">
            <a:avLst/>
          </a:prstGeom>
        </p:spPr>
        <p:txBody>
          <a:bodyPr lIns="0" tIns="0" rIns="0" bIns="0" rtlCol="0" anchor="t">
            <a:spAutoFit/>
          </a:bodyPr>
          <a:lstStyle/>
          <a:p>
            <a:pPr algn="just">
              <a:lnSpc>
                <a:spcPts val="4445"/>
              </a:lnSpc>
            </a:pPr>
            <a:r>
              <a:rPr lang="en-US" sz="2886">
                <a:solidFill>
                  <a:srgbClr val="D9D9D9"/>
                </a:solidFill>
                <a:ea typeface="210 네모진 030 Bold"/>
              </a:rPr>
              <a:t>항목4.</a:t>
            </a:r>
          </a:p>
          <a:p>
            <a:pPr algn="just">
              <a:lnSpc>
                <a:spcPts val="4445"/>
              </a:lnSpc>
            </a:pPr>
            <a:r>
              <a:rPr lang="en-US" sz="2886">
                <a:solidFill>
                  <a:srgbClr val="D9D9D9"/>
                </a:solidFill>
                <a:latin typeface="210 네모진 030 Bold"/>
              </a:rPr>
              <a:t>-스펙 추출</a:t>
            </a:r>
          </a:p>
          <a:p>
            <a:pPr algn="just">
              <a:lnSpc>
                <a:spcPts val="4445"/>
              </a:lnSpc>
              <a:spcBef>
                <a:spcPct val="0"/>
              </a:spcBef>
            </a:pPr>
            <a:r>
              <a:rPr lang="en-US" sz="2886">
                <a:solidFill>
                  <a:srgbClr val="FF3131"/>
                </a:solidFill>
                <a:latin typeface="210 네모진 030 Bold"/>
              </a:rPr>
              <a:t>-스펙 요약</a:t>
            </a:r>
            <a:r>
              <a:rPr lang="en-US" sz="2886">
                <a:solidFill>
                  <a:srgbClr val="D9D9D9"/>
                </a:solidFill>
                <a:latin typeface="210 네모진 030 Bold"/>
              </a:rPr>
              <a:t> </a:t>
            </a:r>
          </a:p>
        </p:txBody>
      </p:sp>
      <p:sp>
        <p:nvSpPr>
          <p:cNvPr id="11" name="TextBox 11"/>
          <p:cNvSpPr txBox="1"/>
          <p:nvPr/>
        </p:nvSpPr>
        <p:spPr>
          <a:xfrm>
            <a:off x="3772842" y="3118015"/>
            <a:ext cx="12070775" cy="1170939"/>
          </a:xfrm>
          <a:prstGeom prst="rect">
            <a:avLst/>
          </a:prstGeom>
        </p:spPr>
        <p:txBody>
          <a:bodyPr lIns="0" tIns="0" rIns="0" bIns="0" rtlCol="0" anchor="t">
            <a:spAutoFit/>
          </a:bodyPr>
          <a:lstStyle/>
          <a:p>
            <a:pPr algn="ctr">
              <a:lnSpc>
                <a:spcPts val="4760"/>
              </a:lnSpc>
            </a:pPr>
            <a:r>
              <a:rPr lang="en-US" sz="3400">
                <a:solidFill>
                  <a:srgbClr val="000000"/>
                </a:solidFill>
                <a:ea typeface="210 네모진 030 Bold"/>
              </a:rPr>
              <a:t>기존 글에서 중요도가 높거나 핵심 문장인 경우 그대로 추출하는</a:t>
            </a:r>
          </a:p>
          <a:p>
            <a:pPr algn="ctr">
              <a:lnSpc>
                <a:spcPts val="4760"/>
              </a:lnSpc>
            </a:pPr>
            <a:r>
              <a:rPr lang="en-US" sz="3400">
                <a:solidFill>
                  <a:srgbClr val="004AAD"/>
                </a:solidFill>
                <a:ea typeface="210 네모진 030 Bold"/>
              </a:rPr>
              <a:t>추출 요약</a:t>
            </a:r>
            <a:r>
              <a:rPr lang="en-US" sz="3400">
                <a:solidFill>
                  <a:srgbClr val="000000"/>
                </a:solidFill>
                <a:ea typeface="210 네모진 030 Bold"/>
              </a:rPr>
              <a:t>을 이용하여 게시글 요약 진행(2가지 방식 사용)</a:t>
            </a:r>
          </a:p>
        </p:txBody>
      </p:sp>
      <p:sp>
        <p:nvSpPr>
          <p:cNvPr id="12" name="TextBox 12"/>
          <p:cNvSpPr txBox="1"/>
          <p:nvPr/>
        </p:nvSpPr>
        <p:spPr>
          <a:xfrm>
            <a:off x="2236719" y="5964553"/>
            <a:ext cx="5684838" cy="954202"/>
          </a:xfrm>
          <a:prstGeom prst="rect">
            <a:avLst/>
          </a:prstGeom>
        </p:spPr>
        <p:txBody>
          <a:bodyPr lIns="0" tIns="0" rIns="0" bIns="0" rtlCol="0" anchor="t">
            <a:spAutoFit/>
          </a:bodyPr>
          <a:lstStyle/>
          <a:p>
            <a:pPr algn="ctr">
              <a:lnSpc>
                <a:spcPts val="3891"/>
              </a:lnSpc>
            </a:pPr>
            <a:r>
              <a:rPr lang="en-US" sz="2779">
                <a:solidFill>
                  <a:srgbClr val="000000"/>
                </a:solidFill>
                <a:latin typeface="210 네모진 030"/>
              </a:rPr>
              <a:t>4. 스펙 / 5. 후배들에게 전하고 싶은 말</a:t>
            </a:r>
          </a:p>
          <a:p>
            <a:pPr algn="ctr">
              <a:lnSpc>
                <a:spcPts val="3891"/>
              </a:lnSpc>
            </a:pPr>
            <a:r>
              <a:rPr lang="en-US" sz="2779">
                <a:solidFill>
                  <a:srgbClr val="000000"/>
                </a:solidFill>
                <a:ea typeface="210 네모진 030"/>
              </a:rPr>
              <a:t>요약</a:t>
            </a:r>
          </a:p>
        </p:txBody>
      </p:sp>
      <p:sp>
        <p:nvSpPr>
          <p:cNvPr id="13" name="TextBox 13"/>
          <p:cNvSpPr txBox="1"/>
          <p:nvPr/>
        </p:nvSpPr>
        <p:spPr>
          <a:xfrm>
            <a:off x="2668537" y="7670639"/>
            <a:ext cx="4821203" cy="954202"/>
          </a:xfrm>
          <a:prstGeom prst="rect">
            <a:avLst/>
          </a:prstGeom>
        </p:spPr>
        <p:txBody>
          <a:bodyPr lIns="0" tIns="0" rIns="0" bIns="0" rtlCol="0" anchor="t">
            <a:spAutoFit/>
          </a:bodyPr>
          <a:lstStyle/>
          <a:p>
            <a:pPr algn="ctr">
              <a:lnSpc>
                <a:spcPts val="3891"/>
              </a:lnSpc>
            </a:pPr>
            <a:r>
              <a:rPr lang="en-US" sz="2779">
                <a:solidFill>
                  <a:srgbClr val="000000"/>
                </a:solidFill>
                <a:ea typeface="210 네모진 030"/>
              </a:rPr>
              <a:t>검색에 맞는 학과 작성한 학생들의</a:t>
            </a:r>
          </a:p>
          <a:p>
            <a:pPr algn="ctr">
              <a:lnSpc>
                <a:spcPts val="3891"/>
              </a:lnSpc>
            </a:pPr>
            <a:r>
              <a:rPr lang="en-US" sz="2779">
                <a:solidFill>
                  <a:srgbClr val="000000"/>
                </a:solidFill>
                <a:ea typeface="210 네모진 030"/>
              </a:rPr>
              <a:t>스펙 전체 요약</a:t>
            </a:r>
          </a:p>
        </p:txBody>
      </p:sp>
      <p:grpSp>
        <p:nvGrpSpPr>
          <p:cNvPr id="14" name="Group 14"/>
          <p:cNvGrpSpPr/>
          <p:nvPr/>
        </p:nvGrpSpPr>
        <p:grpSpPr>
          <a:xfrm>
            <a:off x="9006678" y="7718264"/>
            <a:ext cx="1014859" cy="580839"/>
            <a:chOff x="0" y="0"/>
            <a:chExt cx="1090315" cy="624025"/>
          </a:xfrm>
        </p:grpSpPr>
        <p:sp>
          <p:nvSpPr>
            <p:cNvPr id="15" name="Freeform 15"/>
            <p:cNvSpPr/>
            <p:nvPr/>
          </p:nvSpPr>
          <p:spPr>
            <a:xfrm>
              <a:off x="0" y="0"/>
              <a:ext cx="1090315" cy="624025"/>
            </a:xfrm>
            <a:custGeom>
              <a:avLst/>
              <a:gdLst/>
              <a:ahLst/>
              <a:cxnLst/>
              <a:rect l="l" t="t" r="r" b="b"/>
              <a:pathLst>
                <a:path w="1090315" h="624025">
                  <a:moveTo>
                    <a:pt x="1090315" y="312013"/>
                  </a:moveTo>
                  <a:lnTo>
                    <a:pt x="683915" y="0"/>
                  </a:lnTo>
                  <a:lnTo>
                    <a:pt x="683915" y="203200"/>
                  </a:lnTo>
                  <a:lnTo>
                    <a:pt x="0" y="203200"/>
                  </a:lnTo>
                  <a:lnTo>
                    <a:pt x="0" y="420825"/>
                  </a:lnTo>
                  <a:lnTo>
                    <a:pt x="683915" y="420825"/>
                  </a:lnTo>
                  <a:lnTo>
                    <a:pt x="683915" y="624025"/>
                  </a:lnTo>
                  <a:lnTo>
                    <a:pt x="1090315" y="312013"/>
                  </a:lnTo>
                  <a:close/>
                </a:path>
              </a:pathLst>
            </a:custGeom>
            <a:solidFill>
              <a:srgbClr val="000000"/>
            </a:solidFill>
          </p:spPr>
        </p:sp>
        <p:sp>
          <p:nvSpPr>
            <p:cNvPr id="16" name="TextBox 16"/>
            <p:cNvSpPr txBox="1"/>
            <p:nvPr/>
          </p:nvSpPr>
          <p:spPr>
            <a:xfrm>
              <a:off x="0" y="117475"/>
              <a:ext cx="711200" cy="492125"/>
            </a:xfrm>
            <a:prstGeom prst="rect">
              <a:avLst/>
            </a:prstGeom>
          </p:spPr>
          <p:txBody>
            <a:bodyPr lIns="50800" tIns="50800" rIns="50800" bIns="50800" rtlCol="0" anchor="ctr"/>
            <a:lstStyle/>
            <a:p>
              <a:pPr algn="ctr">
                <a:lnSpc>
                  <a:spcPts val="3419"/>
                </a:lnSpc>
              </a:pPr>
              <a:endParaRPr/>
            </a:p>
          </p:txBody>
        </p:sp>
      </p:grpSp>
      <p:sp>
        <p:nvSpPr>
          <p:cNvPr id="17" name="TextBox 17"/>
          <p:cNvSpPr txBox="1"/>
          <p:nvPr/>
        </p:nvSpPr>
        <p:spPr>
          <a:xfrm>
            <a:off x="12258756" y="5977886"/>
            <a:ext cx="2400617" cy="582748"/>
          </a:xfrm>
          <a:prstGeom prst="rect">
            <a:avLst/>
          </a:prstGeom>
        </p:spPr>
        <p:txBody>
          <a:bodyPr lIns="0" tIns="0" rIns="0" bIns="0" rtlCol="0" anchor="t">
            <a:spAutoFit/>
          </a:bodyPr>
          <a:lstStyle/>
          <a:p>
            <a:pPr algn="ctr">
              <a:lnSpc>
                <a:spcPts val="4804"/>
              </a:lnSpc>
            </a:pPr>
            <a:r>
              <a:rPr lang="en-US" sz="3431">
                <a:solidFill>
                  <a:srgbClr val="000000"/>
                </a:solidFill>
                <a:latin typeface="210 네모진 010"/>
              </a:rPr>
              <a:t>summarize</a:t>
            </a:r>
          </a:p>
        </p:txBody>
      </p:sp>
      <p:sp>
        <p:nvSpPr>
          <p:cNvPr id="18" name="TextBox 18"/>
          <p:cNvSpPr txBox="1"/>
          <p:nvPr/>
        </p:nvSpPr>
        <p:spPr>
          <a:xfrm>
            <a:off x="11670722" y="7716356"/>
            <a:ext cx="3904944" cy="582748"/>
          </a:xfrm>
          <a:prstGeom prst="rect">
            <a:avLst/>
          </a:prstGeom>
        </p:spPr>
        <p:txBody>
          <a:bodyPr lIns="0" tIns="0" rIns="0" bIns="0" rtlCol="0" anchor="t">
            <a:spAutoFit/>
          </a:bodyPr>
          <a:lstStyle/>
          <a:p>
            <a:pPr algn="ctr">
              <a:lnSpc>
                <a:spcPts val="4804"/>
              </a:lnSpc>
            </a:pPr>
            <a:r>
              <a:rPr lang="en-US" sz="3431">
                <a:solidFill>
                  <a:srgbClr val="000000"/>
                </a:solidFill>
                <a:latin typeface="210 네모진 010"/>
              </a:rPr>
              <a:t>TF-IDF, TextRank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834841" y="1317596"/>
            <a:ext cx="9119238" cy="526757"/>
          </a:xfrm>
          <a:custGeom>
            <a:avLst/>
            <a:gdLst/>
            <a:ahLst/>
            <a:cxnLst/>
            <a:rect l="l" t="t" r="r" b="b"/>
            <a:pathLst>
              <a:path w="9119238" h="526757">
                <a:moveTo>
                  <a:pt x="0" y="0"/>
                </a:moveTo>
                <a:lnTo>
                  <a:pt x="9119238" y="0"/>
                </a:lnTo>
                <a:lnTo>
                  <a:pt x="9119238" y="526757"/>
                </a:lnTo>
                <a:lnTo>
                  <a:pt x="0" y="526757"/>
                </a:lnTo>
                <a:lnTo>
                  <a:pt x="0" y="0"/>
                </a:lnTo>
                <a:close/>
              </a:path>
            </a:pathLst>
          </a:custGeom>
          <a:blipFill>
            <a:blip r:embed="rId3"/>
            <a:stretch>
              <a:fillRect t="-9696" b="-9696"/>
            </a:stretch>
          </a:blipFill>
        </p:spPr>
      </p:sp>
      <p:sp>
        <p:nvSpPr>
          <p:cNvPr id="4" name="Freeform 4"/>
          <p:cNvSpPr/>
          <p:nvPr/>
        </p:nvSpPr>
        <p:spPr>
          <a:xfrm>
            <a:off x="10100536" y="7542166"/>
            <a:ext cx="5932965" cy="1631467"/>
          </a:xfrm>
          <a:custGeom>
            <a:avLst/>
            <a:gdLst/>
            <a:ahLst/>
            <a:cxnLst/>
            <a:rect l="l" t="t" r="r" b="b"/>
            <a:pathLst>
              <a:path w="5932965" h="1631467">
                <a:moveTo>
                  <a:pt x="0" y="0"/>
                </a:moveTo>
                <a:lnTo>
                  <a:pt x="5932965" y="0"/>
                </a:lnTo>
                <a:lnTo>
                  <a:pt x="5932965" y="1631467"/>
                </a:lnTo>
                <a:lnTo>
                  <a:pt x="0" y="1631467"/>
                </a:lnTo>
                <a:lnTo>
                  <a:pt x="0" y="0"/>
                </a:lnTo>
                <a:close/>
              </a:path>
            </a:pathLst>
          </a:custGeom>
          <a:blipFill>
            <a:blip r:embed="rId4"/>
            <a:stretch>
              <a:fillRect l="-792" t="-216792" b="-145289"/>
            </a:stretch>
          </a:blipFill>
        </p:spPr>
      </p:sp>
      <p:sp>
        <p:nvSpPr>
          <p:cNvPr id="5" name="Freeform 5"/>
          <p:cNvSpPr/>
          <p:nvPr/>
        </p:nvSpPr>
        <p:spPr>
          <a:xfrm>
            <a:off x="9409919" y="2550716"/>
            <a:ext cx="7742905" cy="3950624"/>
          </a:xfrm>
          <a:custGeom>
            <a:avLst/>
            <a:gdLst/>
            <a:ahLst/>
            <a:cxnLst/>
            <a:rect l="l" t="t" r="r" b="b"/>
            <a:pathLst>
              <a:path w="7742905" h="3950624">
                <a:moveTo>
                  <a:pt x="0" y="0"/>
                </a:moveTo>
                <a:lnTo>
                  <a:pt x="7742904" y="0"/>
                </a:lnTo>
                <a:lnTo>
                  <a:pt x="7742904" y="3950624"/>
                </a:lnTo>
                <a:lnTo>
                  <a:pt x="0" y="3950624"/>
                </a:lnTo>
                <a:lnTo>
                  <a:pt x="0" y="0"/>
                </a:lnTo>
                <a:close/>
              </a:path>
            </a:pathLst>
          </a:custGeom>
          <a:blipFill>
            <a:blip r:embed="rId5"/>
            <a:stretch>
              <a:fillRect t="-27592"/>
            </a:stretch>
          </a:blipFill>
        </p:spPr>
      </p:sp>
      <p:sp>
        <p:nvSpPr>
          <p:cNvPr id="6" name="Freeform 6"/>
          <p:cNvSpPr/>
          <p:nvPr/>
        </p:nvSpPr>
        <p:spPr>
          <a:xfrm>
            <a:off x="1922002" y="7643309"/>
            <a:ext cx="5699126" cy="1184489"/>
          </a:xfrm>
          <a:custGeom>
            <a:avLst/>
            <a:gdLst/>
            <a:ahLst/>
            <a:cxnLst/>
            <a:rect l="l" t="t" r="r" b="b"/>
            <a:pathLst>
              <a:path w="5699126" h="1184489">
                <a:moveTo>
                  <a:pt x="0" y="0"/>
                </a:moveTo>
                <a:lnTo>
                  <a:pt x="5699126" y="0"/>
                </a:lnTo>
                <a:lnTo>
                  <a:pt x="5699126" y="1184490"/>
                </a:lnTo>
                <a:lnTo>
                  <a:pt x="0" y="1184490"/>
                </a:lnTo>
                <a:lnTo>
                  <a:pt x="0" y="0"/>
                </a:lnTo>
                <a:close/>
              </a:path>
            </a:pathLst>
          </a:custGeom>
          <a:blipFill>
            <a:blip r:embed="rId6"/>
            <a:stretch>
              <a:fillRect l="-71" t="-67601" b="-52576"/>
            </a:stretch>
          </a:blipFill>
        </p:spPr>
      </p:sp>
      <p:sp>
        <p:nvSpPr>
          <p:cNvPr id="7" name="Freeform 7"/>
          <p:cNvSpPr/>
          <p:nvPr/>
        </p:nvSpPr>
        <p:spPr>
          <a:xfrm>
            <a:off x="834841" y="3813015"/>
            <a:ext cx="7869388" cy="2416957"/>
          </a:xfrm>
          <a:custGeom>
            <a:avLst/>
            <a:gdLst/>
            <a:ahLst/>
            <a:cxnLst/>
            <a:rect l="l" t="t" r="r" b="b"/>
            <a:pathLst>
              <a:path w="7869388" h="2416957">
                <a:moveTo>
                  <a:pt x="0" y="0"/>
                </a:moveTo>
                <a:lnTo>
                  <a:pt x="7869388" y="0"/>
                </a:lnTo>
                <a:lnTo>
                  <a:pt x="7869388" y="2416957"/>
                </a:lnTo>
                <a:lnTo>
                  <a:pt x="0" y="2416957"/>
                </a:lnTo>
                <a:lnTo>
                  <a:pt x="0" y="0"/>
                </a:lnTo>
                <a:close/>
              </a:path>
            </a:pathLst>
          </a:custGeom>
          <a:blipFill>
            <a:blip r:embed="rId7"/>
            <a:stretch>
              <a:fillRect t="-32340" b="-13744"/>
            </a:stretch>
          </a:blipFill>
        </p:spPr>
      </p:sp>
      <p:sp>
        <p:nvSpPr>
          <p:cNvPr id="8" name="TextBox 8"/>
          <p:cNvSpPr txBox="1"/>
          <p:nvPr/>
        </p:nvSpPr>
        <p:spPr>
          <a:xfrm>
            <a:off x="1337357" y="952500"/>
            <a:ext cx="8347047" cy="903605"/>
          </a:xfrm>
          <a:prstGeom prst="rect">
            <a:avLst/>
          </a:prstGeom>
        </p:spPr>
        <p:txBody>
          <a:bodyPr lIns="0" tIns="0" rIns="0" bIns="0" rtlCol="0" anchor="t">
            <a:spAutoFit/>
          </a:bodyPr>
          <a:lstStyle/>
          <a:p>
            <a:pPr marL="0" lvl="0" indent="0">
              <a:lnSpc>
                <a:spcPts val="7420"/>
              </a:lnSpc>
              <a:spcBef>
                <a:spcPct val="0"/>
              </a:spcBef>
            </a:pPr>
            <a:r>
              <a:rPr lang="en-US" sz="5300" spc="-53">
                <a:solidFill>
                  <a:srgbClr val="000000"/>
                </a:solidFill>
                <a:ea typeface="210 네모진 030 Bold"/>
              </a:rPr>
              <a:t>텍스트 추출 및 요약 모델 개발 </a:t>
            </a:r>
          </a:p>
        </p:txBody>
      </p:sp>
      <p:sp>
        <p:nvSpPr>
          <p:cNvPr id="9" name="TextBox 9"/>
          <p:cNvSpPr txBox="1"/>
          <p:nvPr/>
        </p:nvSpPr>
        <p:spPr>
          <a:xfrm>
            <a:off x="10159513" y="1155379"/>
            <a:ext cx="2907506" cy="688974"/>
          </a:xfrm>
          <a:prstGeom prst="rect">
            <a:avLst/>
          </a:prstGeom>
        </p:spPr>
        <p:txBody>
          <a:bodyPr lIns="0" tIns="0" rIns="0" bIns="0" rtlCol="0" anchor="t">
            <a:spAutoFit/>
          </a:bodyPr>
          <a:lstStyle/>
          <a:p>
            <a:pPr algn="ctr">
              <a:lnSpc>
                <a:spcPts val="5600"/>
              </a:lnSpc>
              <a:spcBef>
                <a:spcPct val="0"/>
              </a:spcBef>
            </a:pPr>
            <a:r>
              <a:rPr lang="en-US" sz="4000" spc="-40">
                <a:solidFill>
                  <a:srgbClr val="000000"/>
                </a:solidFill>
                <a:latin typeface="210 네모진 030"/>
              </a:rPr>
              <a:t>(전처리 포함) </a:t>
            </a:r>
          </a:p>
        </p:txBody>
      </p:sp>
      <p:sp>
        <p:nvSpPr>
          <p:cNvPr id="10" name="TextBox 10"/>
          <p:cNvSpPr txBox="1"/>
          <p:nvPr/>
        </p:nvSpPr>
        <p:spPr>
          <a:xfrm>
            <a:off x="1028700" y="2019857"/>
            <a:ext cx="7002512" cy="530859"/>
          </a:xfrm>
          <a:prstGeom prst="rect">
            <a:avLst/>
          </a:prstGeom>
        </p:spPr>
        <p:txBody>
          <a:bodyPr lIns="0" tIns="0" rIns="0" bIns="0" rtlCol="0" anchor="t">
            <a:spAutoFit/>
          </a:bodyPr>
          <a:lstStyle/>
          <a:p>
            <a:pPr algn="just">
              <a:lnSpc>
                <a:spcPts val="4340"/>
              </a:lnSpc>
              <a:spcBef>
                <a:spcPct val="0"/>
              </a:spcBef>
            </a:pPr>
            <a:r>
              <a:rPr lang="en-US" sz="3100" spc="-31">
                <a:solidFill>
                  <a:srgbClr val="000000"/>
                </a:solidFill>
                <a:latin typeface="210 네모진 030 Bold"/>
              </a:rPr>
              <a:t> 4. 스펙 / 5. '후배에게 해주고싶은 말' 요약 </a:t>
            </a:r>
          </a:p>
        </p:txBody>
      </p:sp>
      <p:sp>
        <p:nvSpPr>
          <p:cNvPr id="11" name="TextBox 11"/>
          <p:cNvSpPr txBox="1"/>
          <p:nvPr/>
        </p:nvSpPr>
        <p:spPr>
          <a:xfrm>
            <a:off x="1334424" y="2967739"/>
            <a:ext cx="5271289" cy="540475"/>
          </a:xfrm>
          <a:prstGeom prst="rect">
            <a:avLst/>
          </a:prstGeom>
        </p:spPr>
        <p:txBody>
          <a:bodyPr lIns="0" tIns="0" rIns="0" bIns="0" rtlCol="0" anchor="t">
            <a:spAutoFit/>
          </a:bodyPr>
          <a:lstStyle/>
          <a:p>
            <a:pPr>
              <a:lnSpc>
                <a:spcPts val="4503"/>
              </a:lnSpc>
              <a:spcBef>
                <a:spcPct val="0"/>
              </a:spcBef>
            </a:pPr>
            <a:r>
              <a:rPr lang="en-US" sz="2924">
                <a:solidFill>
                  <a:srgbClr val="000000"/>
                </a:solidFill>
                <a:latin typeface="210 네모진 010 Bold"/>
              </a:rPr>
              <a:t>summarize 사용하여 진행 </a:t>
            </a:r>
          </a:p>
        </p:txBody>
      </p:sp>
      <p:sp>
        <p:nvSpPr>
          <p:cNvPr id="12" name="Freeform 12"/>
          <p:cNvSpPr/>
          <p:nvPr/>
        </p:nvSpPr>
        <p:spPr>
          <a:xfrm rot="5400000">
            <a:off x="4362465" y="6584936"/>
            <a:ext cx="814140" cy="580462"/>
          </a:xfrm>
          <a:custGeom>
            <a:avLst/>
            <a:gdLst/>
            <a:ahLst/>
            <a:cxnLst/>
            <a:rect l="l" t="t" r="r" b="b"/>
            <a:pathLst>
              <a:path w="814140" h="580462">
                <a:moveTo>
                  <a:pt x="0" y="0"/>
                </a:moveTo>
                <a:lnTo>
                  <a:pt x="814141" y="0"/>
                </a:lnTo>
                <a:lnTo>
                  <a:pt x="814141" y="580462"/>
                </a:lnTo>
                <a:lnTo>
                  <a:pt x="0" y="5804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5400000">
            <a:off x="12659949" y="6688565"/>
            <a:ext cx="814140" cy="580462"/>
          </a:xfrm>
          <a:custGeom>
            <a:avLst/>
            <a:gdLst/>
            <a:ahLst/>
            <a:cxnLst/>
            <a:rect l="l" t="t" r="r" b="b"/>
            <a:pathLst>
              <a:path w="814140" h="580462">
                <a:moveTo>
                  <a:pt x="0" y="0"/>
                </a:moveTo>
                <a:lnTo>
                  <a:pt x="814140" y="0"/>
                </a:lnTo>
                <a:lnTo>
                  <a:pt x="814140" y="580462"/>
                </a:lnTo>
                <a:lnTo>
                  <a:pt x="0" y="5804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8"/>
          <a:stretch>
            <a:fillRect/>
          </a:stretch>
        </p:blipFill>
        <p:spPr>
          <a:xfrm>
            <a:off x="0" y="0"/>
            <a:ext cx="18288000" cy="10287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77"/>
          <a:stretch>
            <a:fillRect/>
          </a:stretch>
        </p:blipFill>
        <p:spPr>
          <a:xfrm>
            <a:off x="0" y="0"/>
            <a:ext cx="18288000" cy="10287000"/>
          </a:xfrm>
          <a:prstGeom prst="rect">
            <a:avLst/>
          </a:prstGeom>
        </p:spPr>
      </p:pic>
      <p:grpSp>
        <p:nvGrpSpPr>
          <p:cNvPr id="3" name="Group 3"/>
          <p:cNvGrpSpPr/>
          <p:nvPr/>
        </p:nvGrpSpPr>
        <p:grpSpPr>
          <a:xfrm>
            <a:off x="577622" y="2224582"/>
            <a:ext cx="9901448" cy="3582053"/>
            <a:chOff x="0" y="0"/>
            <a:chExt cx="2607789" cy="943421"/>
          </a:xfrm>
        </p:grpSpPr>
        <p:sp>
          <p:nvSpPr>
            <p:cNvPr id="4" name="Freeform 4"/>
            <p:cNvSpPr/>
            <p:nvPr/>
          </p:nvSpPr>
          <p:spPr>
            <a:xfrm>
              <a:off x="0" y="0"/>
              <a:ext cx="2607789" cy="943421"/>
            </a:xfrm>
            <a:custGeom>
              <a:avLst/>
              <a:gdLst/>
              <a:ahLst/>
              <a:cxnLst/>
              <a:rect l="l" t="t" r="r" b="b"/>
              <a:pathLst>
                <a:path w="2607789" h="943421">
                  <a:moveTo>
                    <a:pt x="0" y="0"/>
                  </a:moveTo>
                  <a:lnTo>
                    <a:pt x="2607789" y="0"/>
                  </a:lnTo>
                  <a:lnTo>
                    <a:pt x="2607789" y="943421"/>
                  </a:lnTo>
                  <a:lnTo>
                    <a:pt x="0" y="943421"/>
                  </a:lnTo>
                  <a:close/>
                </a:path>
              </a:pathLst>
            </a:custGeom>
            <a:solidFill>
              <a:srgbClr val="FDF2D0"/>
            </a:solidFill>
          </p:spPr>
        </p:sp>
        <p:sp>
          <p:nvSpPr>
            <p:cNvPr id="5" name="TextBox 5"/>
            <p:cNvSpPr txBox="1"/>
            <p:nvPr/>
          </p:nvSpPr>
          <p:spPr>
            <a:xfrm>
              <a:off x="0" y="-85725"/>
              <a:ext cx="812800" cy="898525"/>
            </a:xfrm>
            <a:prstGeom prst="rect">
              <a:avLst/>
            </a:prstGeom>
          </p:spPr>
          <p:txBody>
            <a:bodyPr lIns="50800" tIns="50800" rIns="50800" bIns="50800" rtlCol="0" anchor="ctr"/>
            <a:lstStyle/>
            <a:p>
              <a:pPr algn="ctr">
                <a:lnSpc>
                  <a:spcPts val="3419"/>
                </a:lnSpc>
              </a:pPr>
              <a:endParaRPr/>
            </a:p>
          </p:txBody>
        </p:sp>
      </p:grpSp>
      <p:sp>
        <p:nvSpPr>
          <p:cNvPr id="6" name="Freeform 6"/>
          <p:cNvSpPr/>
          <p:nvPr/>
        </p:nvSpPr>
        <p:spPr>
          <a:xfrm>
            <a:off x="577622" y="2591752"/>
            <a:ext cx="9415584" cy="3054898"/>
          </a:xfrm>
          <a:custGeom>
            <a:avLst/>
            <a:gdLst/>
            <a:ahLst/>
            <a:cxnLst/>
            <a:rect l="l" t="t" r="r" b="b"/>
            <a:pathLst>
              <a:path w="9415584" h="3054898">
                <a:moveTo>
                  <a:pt x="0" y="0"/>
                </a:moveTo>
                <a:lnTo>
                  <a:pt x="9415584" y="0"/>
                </a:lnTo>
                <a:lnTo>
                  <a:pt x="9415584" y="3054898"/>
                </a:lnTo>
                <a:lnTo>
                  <a:pt x="0" y="3054898"/>
                </a:lnTo>
                <a:lnTo>
                  <a:pt x="0" y="0"/>
                </a:lnTo>
                <a:close/>
              </a:path>
            </a:pathLst>
          </a:custGeom>
          <a:blipFill>
            <a:blip r:embed="rId3"/>
            <a:stretch>
              <a:fillRect t="-87876"/>
            </a:stretch>
          </a:blipFill>
        </p:spPr>
      </p:sp>
      <p:sp>
        <p:nvSpPr>
          <p:cNvPr id="7" name="TextBox 7"/>
          <p:cNvSpPr txBox="1"/>
          <p:nvPr/>
        </p:nvSpPr>
        <p:spPr>
          <a:xfrm>
            <a:off x="6208267" y="2718823"/>
            <a:ext cx="3558927" cy="422275"/>
          </a:xfrm>
          <a:prstGeom prst="rect">
            <a:avLst/>
          </a:prstGeom>
        </p:spPr>
        <p:txBody>
          <a:bodyPr lIns="0" tIns="0" rIns="0" bIns="0" rtlCol="0" anchor="t">
            <a:spAutoFit/>
          </a:bodyPr>
          <a:lstStyle/>
          <a:p>
            <a:pPr algn="ctr">
              <a:lnSpc>
                <a:spcPts val="3500"/>
              </a:lnSpc>
            </a:pPr>
            <a:r>
              <a:rPr lang="en-US" sz="2500">
                <a:solidFill>
                  <a:srgbClr val="004AAD"/>
                </a:solidFill>
                <a:ea typeface="210 네모진 030"/>
              </a:rPr>
              <a:t>광운/정보융합 검색 시 결과</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TextBox 3"/>
          <p:cNvSpPr txBox="1"/>
          <p:nvPr/>
        </p:nvSpPr>
        <p:spPr>
          <a:xfrm>
            <a:off x="5574698" y="1364469"/>
            <a:ext cx="7138604" cy="1837055"/>
          </a:xfrm>
          <a:prstGeom prst="rect">
            <a:avLst/>
          </a:prstGeom>
        </p:spPr>
        <p:txBody>
          <a:bodyPr lIns="0" tIns="0" rIns="0" bIns="0" rtlCol="0" anchor="t">
            <a:spAutoFit/>
          </a:bodyPr>
          <a:lstStyle/>
          <a:p>
            <a:pPr>
              <a:lnSpc>
                <a:spcPts val="7420"/>
              </a:lnSpc>
            </a:pPr>
            <a:r>
              <a:rPr lang="en-US" sz="5300" spc="-53">
                <a:solidFill>
                  <a:srgbClr val="000000"/>
                </a:solidFill>
                <a:ea typeface="210 네모진 030 Bold"/>
              </a:rPr>
              <a:t>텍스트 기반 모델 개발로</a:t>
            </a:r>
          </a:p>
          <a:p>
            <a:pPr marL="0" lvl="0" indent="0">
              <a:lnSpc>
                <a:spcPts val="7420"/>
              </a:lnSpc>
              <a:spcBef>
                <a:spcPct val="0"/>
              </a:spcBef>
            </a:pPr>
            <a:r>
              <a:rPr lang="en-US" sz="5300" spc="-53">
                <a:solidFill>
                  <a:srgbClr val="000000"/>
                </a:solidFill>
                <a:ea typeface="210 네모진 030 Bold"/>
              </a:rPr>
              <a:t>게시글 추출 및 요약 완료 </a:t>
            </a:r>
          </a:p>
        </p:txBody>
      </p:sp>
      <p:sp>
        <p:nvSpPr>
          <p:cNvPr id="4" name="Freeform 4"/>
          <p:cNvSpPr/>
          <p:nvPr/>
        </p:nvSpPr>
        <p:spPr>
          <a:xfrm>
            <a:off x="4834542" y="5855833"/>
            <a:ext cx="8618916" cy="3189388"/>
          </a:xfrm>
          <a:custGeom>
            <a:avLst/>
            <a:gdLst/>
            <a:ahLst/>
            <a:cxnLst/>
            <a:rect l="l" t="t" r="r" b="b"/>
            <a:pathLst>
              <a:path w="8618916" h="3189388">
                <a:moveTo>
                  <a:pt x="0" y="0"/>
                </a:moveTo>
                <a:lnTo>
                  <a:pt x="8618916" y="0"/>
                </a:lnTo>
                <a:lnTo>
                  <a:pt x="8618916" y="3189389"/>
                </a:lnTo>
                <a:lnTo>
                  <a:pt x="0" y="3189389"/>
                </a:lnTo>
                <a:lnTo>
                  <a:pt x="0" y="0"/>
                </a:lnTo>
                <a:close/>
              </a:path>
            </a:pathLst>
          </a:custGeom>
          <a:blipFill>
            <a:blip r:embed="rId3"/>
            <a:stretch>
              <a:fillRect l="-241997" t="-8839" r="-241997"/>
            </a:stretch>
          </a:blipFill>
        </p:spPr>
      </p:sp>
      <p:sp>
        <p:nvSpPr>
          <p:cNvPr id="5" name="TextBox 5"/>
          <p:cNvSpPr txBox="1"/>
          <p:nvPr/>
        </p:nvSpPr>
        <p:spPr>
          <a:xfrm>
            <a:off x="5204620" y="6479613"/>
            <a:ext cx="7878760" cy="1837055"/>
          </a:xfrm>
          <a:prstGeom prst="rect">
            <a:avLst/>
          </a:prstGeom>
        </p:spPr>
        <p:txBody>
          <a:bodyPr lIns="0" tIns="0" rIns="0" bIns="0" rtlCol="0" anchor="t">
            <a:spAutoFit/>
          </a:bodyPr>
          <a:lstStyle/>
          <a:p>
            <a:pPr marL="0" lvl="0" indent="0" algn="ctr">
              <a:lnSpc>
                <a:spcPts val="7420"/>
              </a:lnSpc>
              <a:spcBef>
                <a:spcPct val="0"/>
              </a:spcBef>
            </a:pPr>
            <a:r>
              <a:rPr lang="en-US" sz="5300" spc="-53">
                <a:solidFill>
                  <a:srgbClr val="000000"/>
                </a:solidFill>
                <a:latin typeface="210 네모진 030 Bold"/>
              </a:rPr>
              <a:t>"최종" 결과로 </a:t>
            </a:r>
            <a:r>
              <a:rPr lang="en-US" sz="5300" spc="-53">
                <a:solidFill>
                  <a:srgbClr val="FF3131"/>
                </a:solidFill>
                <a:ea typeface="210 네모진 030 Bold"/>
              </a:rPr>
              <a:t>무엇을</a:t>
            </a:r>
            <a:r>
              <a:rPr lang="en-US" sz="5300" spc="-53">
                <a:solidFill>
                  <a:srgbClr val="000000"/>
                </a:solidFill>
                <a:latin typeface="210 네모진 030 Bold"/>
              </a:rPr>
              <a:t> </a:t>
            </a:r>
            <a:r>
              <a:rPr lang="en-US" sz="5300" spc="-53">
                <a:solidFill>
                  <a:srgbClr val="004AAD"/>
                </a:solidFill>
                <a:ea typeface="210 네모진 030 Bold"/>
              </a:rPr>
              <a:t>어떻게</a:t>
            </a:r>
            <a:r>
              <a:rPr lang="en-US" sz="5300" spc="-53">
                <a:solidFill>
                  <a:srgbClr val="000000"/>
                </a:solidFill>
                <a:latin typeface="210 네모진 030 Bold"/>
              </a:rPr>
              <a:t> 보여줄 것인가? </a:t>
            </a:r>
          </a:p>
        </p:txBody>
      </p:sp>
      <p:sp>
        <p:nvSpPr>
          <p:cNvPr id="6" name="Freeform 6"/>
          <p:cNvSpPr/>
          <p:nvPr/>
        </p:nvSpPr>
        <p:spPr>
          <a:xfrm rot="5400000">
            <a:off x="8589039" y="4133005"/>
            <a:ext cx="1109923" cy="791347"/>
          </a:xfrm>
          <a:custGeom>
            <a:avLst/>
            <a:gdLst/>
            <a:ahLst/>
            <a:cxnLst/>
            <a:rect l="l" t="t" r="r" b="b"/>
            <a:pathLst>
              <a:path w="1109923" h="791347">
                <a:moveTo>
                  <a:pt x="0" y="0"/>
                </a:moveTo>
                <a:lnTo>
                  <a:pt x="1109922" y="0"/>
                </a:lnTo>
                <a:lnTo>
                  <a:pt x="1109922" y="791347"/>
                </a:lnTo>
                <a:lnTo>
                  <a:pt x="0" y="791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57" b="1157"/>
          <a:stretch>
            <a:fillRect/>
          </a:stretch>
        </p:blipFill>
        <p:spPr>
          <a:xfrm>
            <a:off x="0" y="0"/>
            <a:ext cx="18288000" cy="10287000"/>
          </a:xfrm>
          <a:prstGeom prst="rect">
            <a:avLst/>
          </a:prstGeom>
        </p:spPr>
      </p:pic>
      <p:sp>
        <p:nvSpPr>
          <p:cNvPr id="3" name="TextBox 3"/>
          <p:cNvSpPr txBox="1"/>
          <p:nvPr/>
        </p:nvSpPr>
        <p:spPr>
          <a:xfrm>
            <a:off x="8873189" y="3521044"/>
            <a:ext cx="4963567" cy="57086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ea typeface="210 네모진 010"/>
              </a:rPr>
              <a:t>프로젝트 주제 및 파이프라인</a:t>
            </a:r>
          </a:p>
        </p:txBody>
      </p:sp>
      <p:sp>
        <p:nvSpPr>
          <p:cNvPr id="4" name="TextBox 4"/>
          <p:cNvSpPr txBox="1"/>
          <p:nvPr/>
        </p:nvSpPr>
        <p:spPr>
          <a:xfrm>
            <a:off x="9700450" y="4853756"/>
            <a:ext cx="3309045" cy="57086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ea typeface="210 네모진 010"/>
              </a:rPr>
              <a:t>프로젝트 수행 결과</a:t>
            </a:r>
          </a:p>
        </p:txBody>
      </p:sp>
      <p:sp>
        <p:nvSpPr>
          <p:cNvPr id="5" name="TextBox 5"/>
          <p:cNvSpPr txBox="1"/>
          <p:nvPr/>
        </p:nvSpPr>
        <p:spPr>
          <a:xfrm>
            <a:off x="9063913" y="6163260"/>
            <a:ext cx="4582120" cy="57086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ea typeface="210 네모진 010"/>
              </a:rPr>
              <a:t>프로젝트 기여점 및 한계점</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828584" y="577756"/>
            <a:ext cx="6692268" cy="566347"/>
          </a:xfrm>
          <a:custGeom>
            <a:avLst/>
            <a:gdLst/>
            <a:ahLst/>
            <a:cxnLst/>
            <a:rect l="l" t="t" r="r" b="b"/>
            <a:pathLst>
              <a:path w="6692268" h="566347">
                <a:moveTo>
                  <a:pt x="0" y="0"/>
                </a:moveTo>
                <a:lnTo>
                  <a:pt x="6692269" y="0"/>
                </a:lnTo>
                <a:lnTo>
                  <a:pt x="6692269" y="566347"/>
                </a:lnTo>
                <a:lnTo>
                  <a:pt x="0" y="566347"/>
                </a:lnTo>
                <a:lnTo>
                  <a:pt x="0" y="0"/>
                </a:lnTo>
                <a:close/>
              </a:path>
            </a:pathLst>
          </a:custGeom>
          <a:blipFill>
            <a:blip r:embed="rId3"/>
            <a:stretch>
              <a:fillRect r="-22709"/>
            </a:stretch>
          </a:blipFill>
        </p:spPr>
      </p:sp>
      <p:sp>
        <p:nvSpPr>
          <p:cNvPr id="4" name="Freeform 4"/>
          <p:cNvSpPr/>
          <p:nvPr/>
        </p:nvSpPr>
        <p:spPr>
          <a:xfrm>
            <a:off x="2496255" y="4207974"/>
            <a:ext cx="15055269" cy="4385433"/>
          </a:xfrm>
          <a:custGeom>
            <a:avLst/>
            <a:gdLst/>
            <a:ahLst/>
            <a:cxnLst/>
            <a:rect l="l" t="t" r="r" b="b"/>
            <a:pathLst>
              <a:path w="15055269" h="4385433">
                <a:moveTo>
                  <a:pt x="0" y="0"/>
                </a:moveTo>
                <a:lnTo>
                  <a:pt x="15055269" y="0"/>
                </a:lnTo>
                <a:lnTo>
                  <a:pt x="15055269" y="4385432"/>
                </a:lnTo>
                <a:lnTo>
                  <a:pt x="0" y="4385432"/>
                </a:lnTo>
                <a:lnTo>
                  <a:pt x="0" y="0"/>
                </a:lnTo>
                <a:close/>
              </a:path>
            </a:pathLst>
          </a:custGeom>
          <a:blipFill>
            <a:blip r:embed="rId4"/>
            <a:stretch>
              <a:fillRect t="-112032" r="-51749"/>
            </a:stretch>
          </a:blipFill>
        </p:spPr>
      </p:sp>
      <p:grpSp>
        <p:nvGrpSpPr>
          <p:cNvPr id="5" name="Group 5"/>
          <p:cNvGrpSpPr/>
          <p:nvPr/>
        </p:nvGrpSpPr>
        <p:grpSpPr>
          <a:xfrm>
            <a:off x="2384118" y="3254548"/>
            <a:ext cx="15557568" cy="6207423"/>
            <a:chOff x="0" y="0"/>
            <a:chExt cx="2042476" cy="814942"/>
          </a:xfrm>
        </p:grpSpPr>
        <p:sp>
          <p:nvSpPr>
            <p:cNvPr id="6" name="Freeform 6"/>
            <p:cNvSpPr/>
            <p:nvPr/>
          </p:nvSpPr>
          <p:spPr>
            <a:xfrm>
              <a:off x="0" y="0"/>
              <a:ext cx="2042476" cy="814942"/>
            </a:xfrm>
            <a:custGeom>
              <a:avLst/>
              <a:gdLst/>
              <a:ahLst/>
              <a:cxnLst/>
              <a:rect l="l" t="t" r="r" b="b"/>
              <a:pathLst>
                <a:path w="2042476" h="814942">
                  <a:moveTo>
                    <a:pt x="25379" y="0"/>
                  </a:moveTo>
                  <a:lnTo>
                    <a:pt x="2017097" y="0"/>
                  </a:lnTo>
                  <a:cubicBezTo>
                    <a:pt x="2023828" y="0"/>
                    <a:pt x="2030283" y="2674"/>
                    <a:pt x="2035042" y="7433"/>
                  </a:cubicBezTo>
                  <a:cubicBezTo>
                    <a:pt x="2039802" y="12193"/>
                    <a:pt x="2042476" y="18648"/>
                    <a:pt x="2042476" y="25379"/>
                  </a:cubicBezTo>
                  <a:lnTo>
                    <a:pt x="2042476" y="789562"/>
                  </a:lnTo>
                  <a:cubicBezTo>
                    <a:pt x="2042476" y="796293"/>
                    <a:pt x="2039802" y="802749"/>
                    <a:pt x="2035042" y="807508"/>
                  </a:cubicBezTo>
                  <a:cubicBezTo>
                    <a:pt x="2030283" y="812268"/>
                    <a:pt x="2023828" y="814942"/>
                    <a:pt x="2017097" y="814942"/>
                  </a:cubicBezTo>
                  <a:lnTo>
                    <a:pt x="25379" y="814942"/>
                  </a:lnTo>
                  <a:cubicBezTo>
                    <a:pt x="18648" y="814942"/>
                    <a:pt x="12193" y="812268"/>
                    <a:pt x="7433" y="807508"/>
                  </a:cubicBezTo>
                  <a:cubicBezTo>
                    <a:pt x="2674" y="802749"/>
                    <a:pt x="0" y="796293"/>
                    <a:pt x="0" y="789562"/>
                  </a:cubicBezTo>
                  <a:lnTo>
                    <a:pt x="0" y="25379"/>
                  </a:lnTo>
                  <a:cubicBezTo>
                    <a:pt x="0" y="18648"/>
                    <a:pt x="2674" y="12193"/>
                    <a:pt x="7433" y="7433"/>
                  </a:cubicBezTo>
                  <a:cubicBezTo>
                    <a:pt x="12193" y="2674"/>
                    <a:pt x="18648" y="0"/>
                    <a:pt x="25379" y="0"/>
                  </a:cubicBezTo>
                  <a:close/>
                </a:path>
              </a:pathLst>
            </a:custGeom>
            <a:solidFill>
              <a:srgbClr val="000000">
                <a:alpha val="0"/>
              </a:srgbClr>
            </a:solidFill>
            <a:ln w="104775">
              <a:solidFill>
                <a:srgbClr val="00BF63"/>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455465" y="624426"/>
            <a:ext cx="7340142" cy="473008"/>
          </a:xfrm>
          <a:custGeom>
            <a:avLst/>
            <a:gdLst/>
            <a:ahLst/>
            <a:cxnLst/>
            <a:rect l="l" t="t" r="r" b="b"/>
            <a:pathLst>
              <a:path w="7340142" h="473008">
                <a:moveTo>
                  <a:pt x="0" y="0"/>
                </a:moveTo>
                <a:lnTo>
                  <a:pt x="7340142" y="0"/>
                </a:lnTo>
                <a:lnTo>
                  <a:pt x="7340142" y="473008"/>
                </a:lnTo>
                <a:lnTo>
                  <a:pt x="0" y="473008"/>
                </a:lnTo>
                <a:lnTo>
                  <a:pt x="0" y="0"/>
                </a:lnTo>
                <a:close/>
              </a:path>
            </a:pathLst>
          </a:custGeom>
          <a:blipFill>
            <a:blip r:embed="rId4"/>
            <a:stretch>
              <a:fillRect t="-6556" r="-51749" b="-851876"/>
            </a:stretch>
          </a:blipFill>
        </p:spPr>
      </p:sp>
      <p:grpSp>
        <p:nvGrpSpPr>
          <p:cNvPr id="9" name="Group 9"/>
          <p:cNvGrpSpPr/>
          <p:nvPr/>
        </p:nvGrpSpPr>
        <p:grpSpPr>
          <a:xfrm>
            <a:off x="9339151" y="4514293"/>
            <a:ext cx="3786415" cy="696791"/>
            <a:chOff x="0" y="0"/>
            <a:chExt cx="997245" cy="183517"/>
          </a:xfrm>
        </p:grpSpPr>
        <p:sp>
          <p:nvSpPr>
            <p:cNvPr id="10" name="Freeform 10"/>
            <p:cNvSpPr/>
            <p:nvPr/>
          </p:nvSpPr>
          <p:spPr>
            <a:xfrm>
              <a:off x="0" y="0"/>
              <a:ext cx="997245" cy="183517"/>
            </a:xfrm>
            <a:custGeom>
              <a:avLst/>
              <a:gdLst/>
              <a:ahLst/>
              <a:cxnLst/>
              <a:rect l="l" t="t" r="r" b="b"/>
              <a:pathLst>
                <a:path w="997245" h="183517">
                  <a:moveTo>
                    <a:pt x="91758" y="0"/>
                  </a:moveTo>
                  <a:lnTo>
                    <a:pt x="905487" y="0"/>
                  </a:lnTo>
                  <a:cubicBezTo>
                    <a:pt x="929822" y="0"/>
                    <a:pt x="953162" y="9667"/>
                    <a:pt x="970370" y="26875"/>
                  </a:cubicBezTo>
                  <a:cubicBezTo>
                    <a:pt x="987578" y="44083"/>
                    <a:pt x="997245" y="67423"/>
                    <a:pt x="997245" y="91758"/>
                  </a:cubicBezTo>
                  <a:lnTo>
                    <a:pt x="997245" y="91758"/>
                  </a:lnTo>
                  <a:cubicBezTo>
                    <a:pt x="997245" y="142435"/>
                    <a:pt x="956163" y="183517"/>
                    <a:pt x="905487" y="183517"/>
                  </a:cubicBezTo>
                  <a:lnTo>
                    <a:pt x="91758" y="183517"/>
                  </a:lnTo>
                  <a:cubicBezTo>
                    <a:pt x="67423" y="183517"/>
                    <a:pt x="44083" y="173850"/>
                    <a:pt x="26875" y="156641"/>
                  </a:cubicBezTo>
                  <a:cubicBezTo>
                    <a:pt x="9667" y="139433"/>
                    <a:pt x="0" y="116094"/>
                    <a:pt x="0" y="91758"/>
                  </a:cubicBezTo>
                  <a:lnTo>
                    <a:pt x="0" y="91758"/>
                  </a:lnTo>
                  <a:cubicBezTo>
                    <a:pt x="0" y="67423"/>
                    <a:pt x="9667" y="44083"/>
                    <a:pt x="26875" y="26875"/>
                  </a:cubicBezTo>
                  <a:cubicBezTo>
                    <a:pt x="44083" y="9667"/>
                    <a:pt x="67423" y="0"/>
                    <a:pt x="91758" y="0"/>
                  </a:cubicBezTo>
                  <a:close/>
                </a:path>
              </a:pathLst>
            </a:custGeom>
            <a:solidFill>
              <a:srgbClr val="000000">
                <a:alpha val="0"/>
              </a:srgbClr>
            </a:solidFill>
            <a:ln w="123825">
              <a:solidFill>
                <a:srgbClr val="00BF63"/>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500"/>
                </a:lnSpc>
              </a:pPr>
              <a:endParaRPr/>
            </a:p>
          </p:txBody>
        </p:sp>
      </p:grpSp>
      <p:sp>
        <p:nvSpPr>
          <p:cNvPr id="12" name="TextBox 12"/>
          <p:cNvSpPr txBox="1"/>
          <p:nvPr/>
        </p:nvSpPr>
        <p:spPr>
          <a:xfrm>
            <a:off x="1338718" y="208841"/>
            <a:ext cx="6182135" cy="999341"/>
          </a:xfrm>
          <a:prstGeom prst="rect">
            <a:avLst/>
          </a:prstGeom>
        </p:spPr>
        <p:txBody>
          <a:bodyPr lIns="0" tIns="0" rIns="0" bIns="0" rtlCol="0" anchor="t">
            <a:spAutoFit/>
          </a:bodyPr>
          <a:lstStyle/>
          <a:p>
            <a:pPr marL="0" lvl="0" indent="0">
              <a:lnSpc>
                <a:spcPts val="8215"/>
              </a:lnSpc>
              <a:spcBef>
                <a:spcPct val="0"/>
              </a:spcBef>
            </a:pPr>
            <a:r>
              <a:rPr lang="en-US" sz="5868" spc="-58">
                <a:solidFill>
                  <a:srgbClr val="004AAD"/>
                </a:solidFill>
                <a:ea typeface="210 네모진 030 Bold"/>
              </a:rPr>
              <a:t>정보 검색 모델</a:t>
            </a:r>
            <a:r>
              <a:rPr lang="en-US" sz="5868" spc="-58">
                <a:solidFill>
                  <a:srgbClr val="000000"/>
                </a:solidFill>
                <a:latin typeface="210 네모진 030 Bold"/>
              </a:rPr>
              <a:t> 개발 </a:t>
            </a:r>
          </a:p>
        </p:txBody>
      </p:sp>
      <p:sp>
        <p:nvSpPr>
          <p:cNvPr id="13" name="TextBox 13"/>
          <p:cNvSpPr txBox="1"/>
          <p:nvPr/>
        </p:nvSpPr>
        <p:spPr>
          <a:xfrm>
            <a:off x="549384" y="1655071"/>
            <a:ext cx="12907703" cy="640553"/>
          </a:xfrm>
          <a:prstGeom prst="rect">
            <a:avLst/>
          </a:prstGeom>
        </p:spPr>
        <p:txBody>
          <a:bodyPr lIns="0" tIns="0" rIns="0" bIns="0" rtlCol="0" anchor="t">
            <a:spAutoFit/>
          </a:bodyPr>
          <a:lstStyle/>
          <a:p>
            <a:pPr marL="823561" lvl="1" indent="-411781">
              <a:lnSpc>
                <a:spcPts val="5340"/>
              </a:lnSpc>
              <a:spcBef>
                <a:spcPct val="0"/>
              </a:spcBef>
              <a:buFont typeface="Arial"/>
              <a:buChar char="•"/>
            </a:pPr>
            <a:r>
              <a:rPr lang="en-US" sz="3814" spc="-38">
                <a:solidFill>
                  <a:srgbClr val="000000"/>
                </a:solidFill>
                <a:ea typeface="210 네모진 030"/>
              </a:rPr>
              <a:t>학교/과 검색시, 관련 정보들의 </a:t>
            </a:r>
            <a:r>
              <a:rPr lang="en-US" sz="3814" spc="-38">
                <a:solidFill>
                  <a:srgbClr val="FF3131"/>
                </a:solidFill>
                <a:latin typeface="210 네모진 030"/>
              </a:rPr>
              <a:t>"통합요약" </a:t>
            </a:r>
            <a:r>
              <a:rPr lang="en-US" sz="3814" spc="-38">
                <a:solidFill>
                  <a:srgbClr val="000000"/>
                </a:solidFill>
                <a:ea typeface="210 네모진 030"/>
              </a:rPr>
              <a:t>결과 도출</a:t>
            </a:r>
          </a:p>
        </p:txBody>
      </p:sp>
      <p:sp>
        <p:nvSpPr>
          <p:cNvPr id="14" name="TextBox 14"/>
          <p:cNvSpPr txBox="1"/>
          <p:nvPr/>
        </p:nvSpPr>
        <p:spPr>
          <a:xfrm>
            <a:off x="1338718" y="4269978"/>
            <a:ext cx="528191" cy="4166173"/>
          </a:xfrm>
          <a:prstGeom prst="rect">
            <a:avLst/>
          </a:prstGeom>
        </p:spPr>
        <p:txBody>
          <a:bodyPr lIns="0" tIns="0" rIns="0" bIns="0" rtlCol="0" anchor="t">
            <a:spAutoFit/>
          </a:bodyPr>
          <a:lstStyle/>
          <a:p>
            <a:pPr algn="ctr">
              <a:lnSpc>
                <a:spcPts val="6618"/>
              </a:lnSpc>
              <a:spcBef>
                <a:spcPct val="0"/>
              </a:spcBef>
            </a:pPr>
            <a:r>
              <a:rPr lang="en-US" sz="4727" spc="-47">
                <a:solidFill>
                  <a:srgbClr val="00BF63"/>
                </a:solidFill>
                <a:ea typeface="210 네모진 030 Bold"/>
              </a:rPr>
              <a:t>통</a:t>
            </a:r>
          </a:p>
          <a:p>
            <a:pPr algn="ctr">
              <a:lnSpc>
                <a:spcPts val="6618"/>
              </a:lnSpc>
              <a:spcBef>
                <a:spcPct val="0"/>
              </a:spcBef>
            </a:pPr>
            <a:r>
              <a:rPr lang="en-US" sz="4727" spc="-47">
                <a:solidFill>
                  <a:srgbClr val="00BF63"/>
                </a:solidFill>
                <a:ea typeface="210 네모진 030 Bold"/>
              </a:rPr>
              <a:t>합</a:t>
            </a:r>
          </a:p>
          <a:p>
            <a:pPr algn="ctr">
              <a:lnSpc>
                <a:spcPts val="6618"/>
              </a:lnSpc>
              <a:spcBef>
                <a:spcPct val="0"/>
              </a:spcBef>
            </a:pPr>
            <a:r>
              <a:rPr lang="en-US" sz="4727" spc="-47">
                <a:solidFill>
                  <a:srgbClr val="00BF63"/>
                </a:solidFill>
                <a:ea typeface="210 네모진 030 Bold"/>
              </a:rPr>
              <a:t>요</a:t>
            </a:r>
          </a:p>
          <a:p>
            <a:pPr algn="ctr">
              <a:lnSpc>
                <a:spcPts val="6618"/>
              </a:lnSpc>
              <a:spcBef>
                <a:spcPct val="0"/>
              </a:spcBef>
            </a:pPr>
            <a:r>
              <a:rPr lang="en-US" sz="4727" spc="-47">
                <a:solidFill>
                  <a:srgbClr val="00BF63"/>
                </a:solidFill>
                <a:ea typeface="210 네모진 030 Bold"/>
              </a:rPr>
              <a:t>약</a:t>
            </a:r>
          </a:p>
          <a:p>
            <a:pPr algn="ctr">
              <a:lnSpc>
                <a:spcPts val="6618"/>
              </a:lnSpc>
              <a:spcBef>
                <a:spcPct val="0"/>
              </a:spcBef>
            </a:pPr>
            <a:r>
              <a:rPr lang="en-US" sz="4727" spc="-47">
                <a:solidFill>
                  <a:srgbClr val="00BF63"/>
                </a:solidFill>
                <a:ea typeface="210 네모진 030 Bold"/>
              </a:rPr>
              <a:t>본</a:t>
            </a:r>
          </a:p>
        </p:txBody>
      </p:sp>
      <p:grpSp>
        <p:nvGrpSpPr>
          <p:cNvPr id="15" name="Group 15"/>
          <p:cNvGrpSpPr/>
          <p:nvPr/>
        </p:nvGrpSpPr>
        <p:grpSpPr>
          <a:xfrm>
            <a:off x="9551992" y="5072464"/>
            <a:ext cx="3360733" cy="628132"/>
            <a:chOff x="0" y="0"/>
            <a:chExt cx="885131" cy="165434"/>
          </a:xfrm>
        </p:grpSpPr>
        <p:sp>
          <p:nvSpPr>
            <p:cNvPr id="16" name="Freeform 16"/>
            <p:cNvSpPr/>
            <p:nvPr/>
          </p:nvSpPr>
          <p:spPr>
            <a:xfrm>
              <a:off x="0" y="0"/>
              <a:ext cx="885131" cy="165434"/>
            </a:xfrm>
            <a:custGeom>
              <a:avLst/>
              <a:gdLst/>
              <a:ahLst/>
              <a:cxnLst/>
              <a:rect l="l" t="t" r="r" b="b"/>
              <a:pathLst>
                <a:path w="885131" h="165434">
                  <a:moveTo>
                    <a:pt x="82717" y="0"/>
                  </a:moveTo>
                  <a:lnTo>
                    <a:pt x="802414" y="0"/>
                  </a:lnTo>
                  <a:cubicBezTo>
                    <a:pt x="848098" y="0"/>
                    <a:pt x="885131" y="37034"/>
                    <a:pt x="885131" y="82717"/>
                  </a:cubicBezTo>
                  <a:lnTo>
                    <a:pt x="885131" y="82717"/>
                  </a:lnTo>
                  <a:cubicBezTo>
                    <a:pt x="885131" y="128400"/>
                    <a:pt x="848098" y="165434"/>
                    <a:pt x="802414" y="165434"/>
                  </a:cubicBezTo>
                  <a:lnTo>
                    <a:pt x="82717" y="165434"/>
                  </a:lnTo>
                  <a:cubicBezTo>
                    <a:pt x="37034" y="165434"/>
                    <a:pt x="0" y="128400"/>
                    <a:pt x="0" y="82717"/>
                  </a:cubicBezTo>
                  <a:lnTo>
                    <a:pt x="0" y="82717"/>
                  </a:lnTo>
                  <a:cubicBezTo>
                    <a:pt x="0" y="37034"/>
                    <a:pt x="37034" y="0"/>
                    <a:pt x="82717" y="0"/>
                  </a:cubicBezTo>
                  <a:close/>
                </a:path>
              </a:pathLst>
            </a:custGeom>
            <a:solidFill>
              <a:srgbClr val="000000">
                <a:alpha val="0"/>
              </a:srgbClr>
            </a:solidFill>
            <a:ln w="123825">
              <a:solidFill>
                <a:srgbClr val="00BF63"/>
              </a:solidFill>
            </a:ln>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500"/>
                </a:lnSpc>
              </a:pPr>
              <a:endParaRPr/>
            </a:p>
          </p:txBody>
        </p:sp>
      </p:grpSp>
      <p:sp>
        <p:nvSpPr>
          <p:cNvPr id="18" name="AutoShape 18"/>
          <p:cNvSpPr/>
          <p:nvPr/>
        </p:nvSpPr>
        <p:spPr>
          <a:xfrm flipH="1">
            <a:off x="6620940" y="5386530"/>
            <a:ext cx="2931051" cy="1014160"/>
          </a:xfrm>
          <a:prstGeom prst="line">
            <a:avLst/>
          </a:prstGeom>
          <a:ln w="85725" cap="flat">
            <a:solidFill>
              <a:srgbClr val="00BF63"/>
            </a:solidFill>
            <a:prstDash val="solid"/>
            <a:headEnd type="none" w="sm" len="sm"/>
            <a:tailEnd type="arrow" w="med" len="sm"/>
          </a:ln>
        </p:spPr>
      </p:sp>
      <p:grpSp>
        <p:nvGrpSpPr>
          <p:cNvPr id="19" name="Group 19"/>
          <p:cNvGrpSpPr/>
          <p:nvPr/>
        </p:nvGrpSpPr>
        <p:grpSpPr>
          <a:xfrm>
            <a:off x="6204442" y="7365252"/>
            <a:ext cx="3360733" cy="628132"/>
            <a:chOff x="0" y="0"/>
            <a:chExt cx="885131" cy="165434"/>
          </a:xfrm>
        </p:grpSpPr>
        <p:sp>
          <p:nvSpPr>
            <p:cNvPr id="20" name="Freeform 20"/>
            <p:cNvSpPr/>
            <p:nvPr/>
          </p:nvSpPr>
          <p:spPr>
            <a:xfrm>
              <a:off x="0" y="0"/>
              <a:ext cx="885131" cy="165434"/>
            </a:xfrm>
            <a:custGeom>
              <a:avLst/>
              <a:gdLst/>
              <a:ahLst/>
              <a:cxnLst/>
              <a:rect l="l" t="t" r="r" b="b"/>
              <a:pathLst>
                <a:path w="885131" h="165434">
                  <a:moveTo>
                    <a:pt x="82717" y="0"/>
                  </a:moveTo>
                  <a:lnTo>
                    <a:pt x="802414" y="0"/>
                  </a:lnTo>
                  <a:cubicBezTo>
                    <a:pt x="848098" y="0"/>
                    <a:pt x="885131" y="37034"/>
                    <a:pt x="885131" y="82717"/>
                  </a:cubicBezTo>
                  <a:lnTo>
                    <a:pt x="885131" y="82717"/>
                  </a:lnTo>
                  <a:cubicBezTo>
                    <a:pt x="885131" y="128400"/>
                    <a:pt x="848098" y="165434"/>
                    <a:pt x="802414" y="165434"/>
                  </a:cubicBezTo>
                  <a:lnTo>
                    <a:pt x="82717" y="165434"/>
                  </a:lnTo>
                  <a:cubicBezTo>
                    <a:pt x="37034" y="165434"/>
                    <a:pt x="0" y="128400"/>
                    <a:pt x="0" y="82717"/>
                  </a:cubicBezTo>
                  <a:lnTo>
                    <a:pt x="0" y="82717"/>
                  </a:lnTo>
                  <a:cubicBezTo>
                    <a:pt x="0" y="37034"/>
                    <a:pt x="37034" y="0"/>
                    <a:pt x="82717" y="0"/>
                  </a:cubicBezTo>
                  <a:close/>
                </a:path>
              </a:pathLst>
            </a:custGeom>
            <a:solidFill>
              <a:srgbClr val="000000">
                <a:alpha val="0"/>
              </a:srgbClr>
            </a:solidFill>
            <a:ln w="123825">
              <a:solidFill>
                <a:srgbClr val="00BF63"/>
              </a:solidFill>
            </a:ln>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3500"/>
                </a:lnSpc>
              </a:pPr>
              <a:endParaRPr/>
            </a:p>
          </p:txBody>
        </p:sp>
      </p:grpSp>
      <p:sp>
        <p:nvSpPr>
          <p:cNvPr id="22" name="TextBox 22"/>
          <p:cNvSpPr txBox="1"/>
          <p:nvPr/>
        </p:nvSpPr>
        <p:spPr>
          <a:xfrm>
            <a:off x="9388839" y="8326755"/>
            <a:ext cx="6406768" cy="931545"/>
          </a:xfrm>
          <a:prstGeom prst="rect">
            <a:avLst/>
          </a:prstGeom>
        </p:spPr>
        <p:txBody>
          <a:bodyPr lIns="0" tIns="0" rIns="0" bIns="0" rtlCol="0" anchor="t">
            <a:spAutoFit/>
          </a:bodyPr>
          <a:lstStyle/>
          <a:p>
            <a:pPr>
              <a:lnSpc>
                <a:spcPts val="3779"/>
              </a:lnSpc>
            </a:pPr>
            <a:r>
              <a:rPr lang="en-US" sz="2700">
                <a:solidFill>
                  <a:srgbClr val="FF3131"/>
                </a:solidFill>
                <a:ea typeface="210 네모진 030 Bold"/>
              </a:rPr>
              <a:t>태깅된 column의 스펙 row 전체에서 핵심 키워드 추출 요약 (유사스펙 도출)</a:t>
            </a:r>
          </a:p>
        </p:txBody>
      </p:sp>
      <p:sp>
        <p:nvSpPr>
          <p:cNvPr id="23" name="TextBox 23"/>
          <p:cNvSpPr txBox="1"/>
          <p:nvPr/>
        </p:nvSpPr>
        <p:spPr>
          <a:xfrm>
            <a:off x="1349507" y="2460535"/>
            <a:ext cx="6871692" cy="540049"/>
          </a:xfrm>
          <a:prstGeom prst="rect">
            <a:avLst/>
          </a:prstGeom>
        </p:spPr>
        <p:txBody>
          <a:bodyPr lIns="0" tIns="0" rIns="0" bIns="0" rtlCol="0" anchor="t">
            <a:spAutoFit/>
          </a:bodyPr>
          <a:lstStyle/>
          <a:p>
            <a:pPr algn="ctr">
              <a:lnSpc>
                <a:spcPts val="4518"/>
              </a:lnSpc>
              <a:spcBef>
                <a:spcPct val="0"/>
              </a:spcBef>
            </a:pPr>
            <a:r>
              <a:rPr lang="en-US" sz="2934">
                <a:solidFill>
                  <a:srgbClr val="040606"/>
                </a:solidFill>
                <a:latin typeface="210 네모진 010"/>
              </a:rPr>
              <a:t>[ 광운대 정보융합학부 검색시, column들의]</a:t>
            </a:r>
          </a:p>
        </p:txBody>
      </p:sp>
      <p:sp>
        <p:nvSpPr>
          <p:cNvPr id="24" name="TextBox 24"/>
          <p:cNvSpPr txBox="1"/>
          <p:nvPr/>
        </p:nvSpPr>
        <p:spPr>
          <a:xfrm>
            <a:off x="4862596" y="5879323"/>
            <a:ext cx="15557568" cy="488313"/>
          </a:xfrm>
          <a:prstGeom prst="rect">
            <a:avLst/>
          </a:prstGeom>
        </p:spPr>
        <p:txBody>
          <a:bodyPr lIns="0" tIns="0" rIns="0" bIns="0" rtlCol="0" anchor="t">
            <a:spAutoFit/>
          </a:bodyPr>
          <a:lstStyle/>
          <a:p>
            <a:pPr algn="ctr">
              <a:lnSpc>
                <a:spcPts val="4060"/>
              </a:lnSpc>
              <a:spcBef>
                <a:spcPct val="0"/>
              </a:spcBef>
            </a:pPr>
            <a:r>
              <a:rPr lang="en-US" sz="2900" spc="-29">
                <a:solidFill>
                  <a:srgbClr val="FF3131"/>
                </a:solidFill>
                <a:ea typeface="210 네모진 030 Bold"/>
              </a:rPr>
              <a:t>태깅된 column의 고등학교 유형별 비율 산출</a:t>
            </a:r>
          </a:p>
        </p:txBody>
      </p:sp>
      <p:sp>
        <p:nvSpPr>
          <p:cNvPr id="25" name="TextBox 25"/>
          <p:cNvSpPr txBox="1"/>
          <p:nvPr/>
        </p:nvSpPr>
        <p:spPr>
          <a:xfrm>
            <a:off x="11232358" y="3475433"/>
            <a:ext cx="6080968" cy="905510"/>
          </a:xfrm>
          <a:prstGeom prst="rect">
            <a:avLst/>
          </a:prstGeom>
        </p:spPr>
        <p:txBody>
          <a:bodyPr lIns="0" tIns="0" rIns="0" bIns="0" rtlCol="0" anchor="t">
            <a:spAutoFit/>
          </a:bodyPr>
          <a:lstStyle/>
          <a:p>
            <a:pPr algn="just">
              <a:lnSpc>
                <a:spcPts val="3639"/>
              </a:lnSpc>
              <a:spcBef>
                <a:spcPct val="0"/>
              </a:spcBef>
            </a:pPr>
            <a:r>
              <a:rPr lang="en-US" sz="2599" spc="-25">
                <a:solidFill>
                  <a:srgbClr val="FF3131"/>
                </a:solidFill>
                <a:ea typeface="210 네모진 030 Bold"/>
              </a:rPr>
              <a:t>전처리된 내신 점수들에서, </a:t>
            </a:r>
          </a:p>
          <a:p>
            <a:pPr algn="just">
              <a:lnSpc>
                <a:spcPts val="3639"/>
              </a:lnSpc>
              <a:spcBef>
                <a:spcPct val="0"/>
              </a:spcBef>
            </a:pPr>
            <a:r>
              <a:rPr lang="en-US" sz="2599" spc="-25">
                <a:solidFill>
                  <a:srgbClr val="FF3131"/>
                </a:solidFill>
                <a:ea typeface="210 네모진 030 Bold"/>
              </a:rPr>
              <a:t>광운대/정융 에 태깅 된 column의 평균 산출</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828584" y="577756"/>
            <a:ext cx="6692268" cy="566347"/>
          </a:xfrm>
          <a:custGeom>
            <a:avLst/>
            <a:gdLst/>
            <a:ahLst/>
            <a:cxnLst/>
            <a:rect l="l" t="t" r="r" b="b"/>
            <a:pathLst>
              <a:path w="6692268" h="566347">
                <a:moveTo>
                  <a:pt x="0" y="0"/>
                </a:moveTo>
                <a:lnTo>
                  <a:pt x="6692269" y="0"/>
                </a:lnTo>
                <a:lnTo>
                  <a:pt x="6692269" y="566347"/>
                </a:lnTo>
                <a:lnTo>
                  <a:pt x="0" y="566347"/>
                </a:lnTo>
                <a:lnTo>
                  <a:pt x="0" y="0"/>
                </a:lnTo>
                <a:close/>
              </a:path>
            </a:pathLst>
          </a:custGeom>
          <a:blipFill>
            <a:blip r:embed="rId3"/>
            <a:stretch>
              <a:fillRect r="-22709"/>
            </a:stretch>
          </a:blipFill>
        </p:spPr>
      </p:sp>
      <p:sp>
        <p:nvSpPr>
          <p:cNvPr id="4" name="TextBox 4"/>
          <p:cNvSpPr txBox="1"/>
          <p:nvPr/>
        </p:nvSpPr>
        <p:spPr>
          <a:xfrm>
            <a:off x="1338718" y="208841"/>
            <a:ext cx="6182135" cy="999341"/>
          </a:xfrm>
          <a:prstGeom prst="rect">
            <a:avLst/>
          </a:prstGeom>
        </p:spPr>
        <p:txBody>
          <a:bodyPr lIns="0" tIns="0" rIns="0" bIns="0" rtlCol="0" anchor="t">
            <a:spAutoFit/>
          </a:bodyPr>
          <a:lstStyle/>
          <a:p>
            <a:pPr marL="0" lvl="0" indent="0">
              <a:lnSpc>
                <a:spcPts val="8215"/>
              </a:lnSpc>
              <a:spcBef>
                <a:spcPct val="0"/>
              </a:spcBef>
            </a:pPr>
            <a:r>
              <a:rPr lang="en-US" sz="5868" spc="-58">
                <a:solidFill>
                  <a:srgbClr val="004AAD"/>
                </a:solidFill>
                <a:ea typeface="210 네모진 030 Bold"/>
              </a:rPr>
              <a:t>정보 검색 모델</a:t>
            </a:r>
            <a:r>
              <a:rPr lang="en-US" sz="5868" spc="-58">
                <a:solidFill>
                  <a:srgbClr val="000000"/>
                </a:solidFill>
                <a:latin typeface="210 네모진 030 Bold"/>
              </a:rPr>
              <a:t> 개발 </a:t>
            </a:r>
          </a:p>
        </p:txBody>
      </p:sp>
      <p:sp>
        <p:nvSpPr>
          <p:cNvPr id="5" name="TextBox 5"/>
          <p:cNvSpPr txBox="1"/>
          <p:nvPr/>
        </p:nvSpPr>
        <p:spPr>
          <a:xfrm>
            <a:off x="549384" y="1655071"/>
            <a:ext cx="12907703" cy="640553"/>
          </a:xfrm>
          <a:prstGeom prst="rect">
            <a:avLst/>
          </a:prstGeom>
        </p:spPr>
        <p:txBody>
          <a:bodyPr lIns="0" tIns="0" rIns="0" bIns="0" rtlCol="0" anchor="t">
            <a:spAutoFit/>
          </a:bodyPr>
          <a:lstStyle/>
          <a:p>
            <a:pPr marL="823561" lvl="1" indent="-411781">
              <a:lnSpc>
                <a:spcPts val="5340"/>
              </a:lnSpc>
              <a:spcBef>
                <a:spcPct val="0"/>
              </a:spcBef>
              <a:buFont typeface="Arial"/>
              <a:buChar char="•"/>
            </a:pPr>
            <a:r>
              <a:rPr lang="en-US" sz="3814" spc="-38">
                <a:solidFill>
                  <a:srgbClr val="000000"/>
                </a:solidFill>
                <a:ea typeface="210 네모진 030"/>
              </a:rPr>
              <a:t>학교/과 검색시, 관련 정보들의 </a:t>
            </a:r>
            <a:r>
              <a:rPr lang="en-US" sz="3814" spc="-38">
                <a:solidFill>
                  <a:srgbClr val="FF3131"/>
                </a:solidFill>
                <a:latin typeface="210 네모진 030"/>
              </a:rPr>
              <a:t>"통합요약" </a:t>
            </a:r>
            <a:r>
              <a:rPr lang="en-US" sz="3814" spc="-38">
                <a:solidFill>
                  <a:srgbClr val="000000"/>
                </a:solidFill>
                <a:ea typeface="210 네모진 030"/>
              </a:rPr>
              <a:t>결과 도출</a:t>
            </a:r>
          </a:p>
        </p:txBody>
      </p:sp>
      <p:sp>
        <p:nvSpPr>
          <p:cNvPr id="6" name="TextBox 6"/>
          <p:cNvSpPr txBox="1"/>
          <p:nvPr/>
        </p:nvSpPr>
        <p:spPr>
          <a:xfrm>
            <a:off x="1349507" y="2460535"/>
            <a:ext cx="6871692" cy="540049"/>
          </a:xfrm>
          <a:prstGeom prst="rect">
            <a:avLst/>
          </a:prstGeom>
        </p:spPr>
        <p:txBody>
          <a:bodyPr lIns="0" tIns="0" rIns="0" bIns="0" rtlCol="0" anchor="t">
            <a:spAutoFit/>
          </a:bodyPr>
          <a:lstStyle/>
          <a:p>
            <a:pPr algn="ctr">
              <a:lnSpc>
                <a:spcPts val="4518"/>
              </a:lnSpc>
              <a:spcBef>
                <a:spcPct val="0"/>
              </a:spcBef>
            </a:pPr>
            <a:r>
              <a:rPr lang="en-US" sz="2934">
                <a:solidFill>
                  <a:srgbClr val="040606"/>
                </a:solidFill>
                <a:latin typeface="210 네모진 010"/>
              </a:rPr>
              <a:t>[ 광운대 정보융합학부 검색시, column들의]</a:t>
            </a:r>
          </a:p>
        </p:txBody>
      </p:sp>
      <p:sp>
        <p:nvSpPr>
          <p:cNvPr id="7" name="TextBox 7"/>
          <p:cNvSpPr txBox="1"/>
          <p:nvPr/>
        </p:nvSpPr>
        <p:spPr>
          <a:xfrm>
            <a:off x="549384" y="7563911"/>
            <a:ext cx="17485749" cy="540049"/>
          </a:xfrm>
          <a:prstGeom prst="rect">
            <a:avLst/>
          </a:prstGeom>
        </p:spPr>
        <p:txBody>
          <a:bodyPr lIns="0" tIns="0" rIns="0" bIns="0" rtlCol="0" anchor="t">
            <a:spAutoFit/>
          </a:bodyPr>
          <a:lstStyle/>
          <a:p>
            <a:pPr marL="633504" lvl="1" indent="-316752" algn="just">
              <a:lnSpc>
                <a:spcPts val="4518"/>
              </a:lnSpc>
              <a:spcBef>
                <a:spcPct val="0"/>
              </a:spcBef>
              <a:buFont typeface="Arial"/>
              <a:buChar char="•"/>
            </a:pPr>
            <a:r>
              <a:rPr lang="en-US" sz="2934">
                <a:solidFill>
                  <a:srgbClr val="040606"/>
                </a:solidFill>
                <a:latin typeface="210 네모진 010"/>
              </a:rPr>
              <a:t> 내신 평균: 각 셀에 있는 숫자 값 추출하여 리스트에 저장하고 평균 값을 소수점 둘째 자리에서 반올림하여 출력  </a:t>
            </a:r>
          </a:p>
        </p:txBody>
      </p:sp>
      <p:sp>
        <p:nvSpPr>
          <p:cNvPr id="8" name="TextBox 8"/>
          <p:cNvSpPr txBox="1"/>
          <p:nvPr/>
        </p:nvSpPr>
        <p:spPr>
          <a:xfrm>
            <a:off x="1028700" y="8472447"/>
            <a:ext cx="17485749" cy="540049"/>
          </a:xfrm>
          <a:prstGeom prst="rect">
            <a:avLst/>
          </a:prstGeom>
        </p:spPr>
        <p:txBody>
          <a:bodyPr lIns="0" tIns="0" rIns="0" bIns="0" rtlCol="0" anchor="t">
            <a:spAutoFit/>
          </a:bodyPr>
          <a:lstStyle/>
          <a:p>
            <a:pPr algn="just">
              <a:lnSpc>
                <a:spcPts val="4518"/>
              </a:lnSpc>
              <a:spcBef>
                <a:spcPct val="0"/>
              </a:spcBef>
            </a:pPr>
            <a:r>
              <a:rPr lang="en-US" sz="2934">
                <a:solidFill>
                  <a:srgbClr val="040606"/>
                </a:solidFill>
                <a:latin typeface="210 네모진 010"/>
              </a:rPr>
              <a:t>2. 고등학교 분류: 리스트에 있는 유형에 대해 반복하면서, 각 학교 유형별로 개수와 백분율을 계산하여 출력</a:t>
            </a:r>
          </a:p>
        </p:txBody>
      </p:sp>
      <p:sp>
        <p:nvSpPr>
          <p:cNvPr id="9" name="Freeform 9"/>
          <p:cNvSpPr/>
          <p:nvPr/>
        </p:nvSpPr>
        <p:spPr>
          <a:xfrm>
            <a:off x="2965928" y="3458196"/>
            <a:ext cx="12356144" cy="3599208"/>
          </a:xfrm>
          <a:custGeom>
            <a:avLst/>
            <a:gdLst/>
            <a:ahLst/>
            <a:cxnLst/>
            <a:rect l="l" t="t" r="r" b="b"/>
            <a:pathLst>
              <a:path w="12356144" h="3599208">
                <a:moveTo>
                  <a:pt x="0" y="0"/>
                </a:moveTo>
                <a:lnTo>
                  <a:pt x="12356144" y="0"/>
                </a:lnTo>
                <a:lnTo>
                  <a:pt x="12356144" y="3599208"/>
                </a:lnTo>
                <a:lnTo>
                  <a:pt x="0" y="3599208"/>
                </a:lnTo>
                <a:lnTo>
                  <a:pt x="0" y="0"/>
                </a:lnTo>
                <a:close/>
              </a:path>
            </a:pathLst>
          </a:custGeom>
          <a:blipFill>
            <a:blip r:embed="rId4"/>
            <a:stretch>
              <a:fillRect t="-112032" r="-51749"/>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TextBox 3"/>
          <p:cNvSpPr txBox="1"/>
          <p:nvPr/>
        </p:nvSpPr>
        <p:spPr>
          <a:xfrm>
            <a:off x="5574698" y="1364469"/>
            <a:ext cx="7138604" cy="1837055"/>
          </a:xfrm>
          <a:prstGeom prst="rect">
            <a:avLst/>
          </a:prstGeom>
        </p:spPr>
        <p:txBody>
          <a:bodyPr lIns="0" tIns="0" rIns="0" bIns="0" rtlCol="0" anchor="t">
            <a:spAutoFit/>
          </a:bodyPr>
          <a:lstStyle/>
          <a:p>
            <a:pPr>
              <a:lnSpc>
                <a:spcPts val="7420"/>
              </a:lnSpc>
            </a:pPr>
            <a:r>
              <a:rPr lang="en-US" sz="5300" spc="-53">
                <a:solidFill>
                  <a:srgbClr val="000000"/>
                </a:solidFill>
                <a:ea typeface="210 네모진 030 Bold"/>
              </a:rPr>
              <a:t>텍스트 기반 모델 개발로</a:t>
            </a:r>
          </a:p>
          <a:p>
            <a:pPr marL="0" lvl="0" indent="0">
              <a:lnSpc>
                <a:spcPts val="7420"/>
              </a:lnSpc>
              <a:spcBef>
                <a:spcPct val="0"/>
              </a:spcBef>
            </a:pPr>
            <a:r>
              <a:rPr lang="en-US" sz="5300" spc="-53">
                <a:solidFill>
                  <a:srgbClr val="000000"/>
                </a:solidFill>
                <a:ea typeface="210 네모진 030 Bold"/>
              </a:rPr>
              <a:t>게시글 추출 및 요약 완료 </a:t>
            </a:r>
          </a:p>
        </p:txBody>
      </p:sp>
      <p:sp>
        <p:nvSpPr>
          <p:cNvPr id="4" name="Freeform 4"/>
          <p:cNvSpPr/>
          <p:nvPr/>
        </p:nvSpPr>
        <p:spPr>
          <a:xfrm>
            <a:off x="4402500" y="5855165"/>
            <a:ext cx="9483001" cy="3189388"/>
          </a:xfrm>
          <a:custGeom>
            <a:avLst/>
            <a:gdLst/>
            <a:ahLst/>
            <a:cxnLst/>
            <a:rect l="l" t="t" r="r" b="b"/>
            <a:pathLst>
              <a:path w="9483001" h="3189388">
                <a:moveTo>
                  <a:pt x="0" y="0"/>
                </a:moveTo>
                <a:lnTo>
                  <a:pt x="9483000" y="0"/>
                </a:lnTo>
                <a:lnTo>
                  <a:pt x="9483000" y="3189389"/>
                </a:lnTo>
                <a:lnTo>
                  <a:pt x="0" y="3189389"/>
                </a:lnTo>
                <a:lnTo>
                  <a:pt x="0" y="0"/>
                </a:lnTo>
                <a:close/>
              </a:path>
            </a:pathLst>
          </a:custGeom>
          <a:blipFill>
            <a:blip r:embed="rId3"/>
            <a:stretch>
              <a:fillRect l="-210835" t="-8839" r="-219947"/>
            </a:stretch>
          </a:blipFill>
        </p:spPr>
      </p:sp>
      <p:sp>
        <p:nvSpPr>
          <p:cNvPr id="5" name="TextBox 5"/>
          <p:cNvSpPr txBox="1"/>
          <p:nvPr/>
        </p:nvSpPr>
        <p:spPr>
          <a:xfrm>
            <a:off x="4869029" y="6012219"/>
            <a:ext cx="8549943" cy="2770505"/>
          </a:xfrm>
          <a:prstGeom prst="rect">
            <a:avLst/>
          </a:prstGeom>
        </p:spPr>
        <p:txBody>
          <a:bodyPr lIns="0" tIns="0" rIns="0" bIns="0" rtlCol="0" anchor="t">
            <a:spAutoFit/>
          </a:bodyPr>
          <a:lstStyle/>
          <a:p>
            <a:pPr algn="ctr">
              <a:lnSpc>
                <a:spcPts val="7420"/>
              </a:lnSpc>
            </a:pPr>
            <a:r>
              <a:rPr lang="en-US" sz="5300" spc="-53">
                <a:solidFill>
                  <a:srgbClr val="000000"/>
                </a:solidFill>
                <a:ea typeface="210 네모진 030 Bold"/>
              </a:rPr>
              <a:t>그러나,</a:t>
            </a:r>
          </a:p>
          <a:p>
            <a:pPr marL="0" lvl="0" indent="0" algn="ctr">
              <a:lnSpc>
                <a:spcPts val="7420"/>
              </a:lnSpc>
              <a:spcBef>
                <a:spcPct val="0"/>
              </a:spcBef>
            </a:pPr>
            <a:r>
              <a:rPr lang="en-US" sz="5300" spc="-53">
                <a:solidFill>
                  <a:srgbClr val="000000"/>
                </a:solidFill>
                <a:ea typeface="210 네모진 030 Bold"/>
              </a:rPr>
              <a:t>그 요약된 글들을 다 보여주면 또 하나의 게시판 아닌가? </a:t>
            </a:r>
          </a:p>
        </p:txBody>
      </p:sp>
      <p:sp>
        <p:nvSpPr>
          <p:cNvPr id="6" name="Freeform 6"/>
          <p:cNvSpPr/>
          <p:nvPr/>
        </p:nvSpPr>
        <p:spPr>
          <a:xfrm rot="5400000">
            <a:off x="8589039" y="4133005"/>
            <a:ext cx="1109923" cy="791347"/>
          </a:xfrm>
          <a:custGeom>
            <a:avLst/>
            <a:gdLst/>
            <a:ahLst/>
            <a:cxnLst/>
            <a:rect l="l" t="t" r="r" b="b"/>
            <a:pathLst>
              <a:path w="1109923" h="791347">
                <a:moveTo>
                  <a:pt x="0" y="0"/>
                </a:moveTo>
                <a:lnTo>
                  <a:pt x="1109922" y="0"/>
                </a:lnTo>
                <a:lnTo>
                  <a:pt x="1109922" y="791347"/>
                </a:lnTo>
                <a:lnTo>
                  <a:pt x="0" y="791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596" b="1789"/>
          <a:stretch>
            <a:fillRect/>
          </a:stretch>
        </p:blipFill>
        <p:spPr>
          <a:xfrm>
            <a:off x="0" y="0"/>
            <a:ext cx="18288000" cy="10287000"/>
          </a:xfrm>
          <a:prstGeom prst="rect">
            <a:avLst/>
          </a:prstGeom>
        </p:spPr>
      </p:pic>
      <p:sp>
        <p:nvSpPr>
          <p:cNvPr id="3" name="Freeform 3"/>
          <p:cNvSpPr/>
          <p:nvPr/>
        </p:nvSpPr>
        <p:spPr>
          <a:xfrm>
            <a:off x="777236" y="673042"/>
            <a:ext cx="6842249" cy="579039"/>
          </a:xfrm>
          <a:custGeom>
            <a:avLst/>
            <a:gdLst/>
            <a:ahLst/>
            <a:cxnLst/>
            <a:rect l="l" t="t" r="r" b="b"/>
            <a:pathLst>
              <a:path w="6842249" h="579039">
                <a:moveTo>
                  <a:pt x="0" y="0"/>
                </a:moveTo>
                <a:lnTo>
                  <a:pt x="6842249" y="0"/>
                </a:lnTo>
                <a:lnTo>
                  <a:pt x="6842249" y="579040"/>
                </a:lnTo>
                <a:lnTo>
                  <a:pt x="0" y="579040"/>
                </a:lnTo>
                <a:lnTo>
                  <a:pt x="0" y="0"/>
                </a:lnTo>
                <a:close/>
              </a:path>
            </a:pathLst>
          </a:custGeom>
          <a:blipFill>
            <a:blip r:embed="rId4"/>
            <a:stretch>
              <a:fillRect r="-22709"/>
            </a:stretch>
          </a:blipFill>
        </p:spPr>
      </p:sp>
      <p:sp>
        <p:nvSpPr>
          <p:cNvPr id="4" name="Freeform 4"/>
          <p:cNvSpPr/>
          <p:nvPr/>
        </p:nvSpPr>
        <p:spPr>
          <a:xfrm>
            <a:off x="978510" y="1607116"/>
            <a:ext cx="7333061" cy="6711616"/>
          </a:xfrm>
          <a:custGeom>
            <a:avLst/>
            <a:gdLst/>
            <a:ahLst/>
            <a:cxnLst/>
            <a:rect l="l" t="t" r="r" b="b"/>
            <a:pathLst>
              <a:path w="7333061" h="6711616">
                <a:moveTo>
                  <a:pt x="0" y="0"/>
                </a:moveTo>
                <a:lnTo>
                  <a:pt x="7333062" y="0"/>
                </a:lnTo>
                <a:lnTo>
                  <a:pt x="7333062" y="6711616"/>
                </a:lnTo>
                <a:lnTo>
                  <a:pt x="0" y="6711616"/>
                </a:lnTo>
                <a:lnTo>
                  <a:pt x="0" y="0"/>
                </a:lnTo>
                <a:close/>
              </a:path>
            </a:pathLst>
          </a:custGeom>
          <a:blipFill>
            <a:blip r:embed="rId5"/>
            <a:stretch>
              <a:fillRect/>
            </a:stretch>
          </a:blipFill>
        </p:spPr>
      </p:sp>
      <p:grpSp>
        <p:nvGrpSpPr>
          <p:cNvPr id="5" name="Group 5"/>
          <p:cNvGrpSpPr/>
          <p:nvPr/>
        </p:nvGrpSpPr>
        <p:grpSpPr>
          <a:xfrm>
            <a:off x="782694" y="1607116"/>
            <a:ext cx="7782157" cy="2304944"/>
            <a:chOff x="0" y="0"/>
            <a:chExt cx="2305317" cy="682796"/>
          </a:xfrm>
        </p:grpSpPr>
        <p:sp>
          <p:nvSpPr>
            <p:cNvPr id="6" name="Freeform 6"/>
            <p:cNvSpPr/>
            <p:nvPr/>
          </p:nvSpPr>
          <p:spPr>
            <a:xfrm>
              <a:off x="0" y="0"/>
              <a:ext cx="2305317" cy="682796"/>
            </a:xfrm>
            <a:custGeom>
              <a:avLst/>
              <a:gdLst/>
              <a:ahLst/>
              <a:cxnLst/>
              <a:rect l="l" t="t" r="r" b="b"/>
              <a:pathLst>
                <a:path w="2305317" h="682796">
                  <a:moveTo>
                    <a:pt x="50736" y="0"/>
                  </a:moveTo>
                  <a:lnTo>
                    <a:pt x="2254581" y="0"/>
                  </a:lnTo>
                  <a:cubicBezTo>
                    <a:pt x="2282602" y="0"/>
                    <a:pt x="2305317" y="22715"/>
                    <a:pt x="2305317" y="50736"/>
                  </a:cubicBezTo>
                  <a:lnTo>
                    <a:pt x="2305317" y="632060"/>
                  </a:lnTo>
                  <a:cubicBezTo>
                    <a:pt x="2305317" y="660081"/>
                    <a:pt x="2282602" y="682796"/>
                    <a:pt x="2254581" y="682796"/>
                  </a:cubicBezTo>
                  <a:lnTo>
                    <a:pt x="50736" y="682796"/>
                  </a:lnTo>
                  <a:cubicBezTo>
                    <a:pt x="22715" y="682796"/>
                    <a:pt x="0" y="660081"/>
                    <a:pt x="0" y="632060"/>
                  </a:cubicBezTo>
                  <a:lnTo>
                    <a:pt x="0" y="50736"/>
                  </a:lnTo>
                  <a:cubicBezTo>
                    <a:pt x="0" y="22715"/>
                    <a:pt x="22715" y="0"/>
                    <a:pt x="50736" y="0"/>
                  </a:cubicBezTo>
                  <a:close/>
                </a:path>
              </a:pathLst>
            </a:custGeom>
            <a:solidFill>
              <a:srgbClr val="000000">
                <a:alpha val="0"/>
              </a:srgbClr>
            </a:solidFill>
            <a:ln w="57150">
              <a:solidFill>
                <a:srgbClr val="FF3131"/>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82694" y="3912060"/>
            <a:ext cx="7782157" cy="1900555"/>
            <a:chOff x="0" y="0"/>
            <a:chExt cx="2305317" cy="563004"/>
          </a:xfrm>
        </p:grpSpPr>
        <p:sp>
          <p:nvSpPr>
            <p:cNvPr id="9" name="Freeform 9"/>
            <p:cNvSpPr/>
            <p:nvPr/>
          </p:nvSpPr>
          <p:spPr>
            <a:xfrm>
              <a:off x="0" y="0"/>
              <a:ext cx="2305317" cy="563004"/>
            </a:xfrm>
            <a:custGeom>
              <a:avLst/>
              <a:gdLst/>
              <a:ahLst/>
              <a:cxnLst/>
              <a:rect l="l" t="t" r="r" b="b"/>
              <a:pathLst>
                <a:path w="2305317" h="563004">
                  <a:moveTo>
                    <a:pt x="50736" y="0"/>
                  </a:moveTo>
                  <a:lnTo>
                    <a:pt x="2254581" y="0"/>
                  </a:lnTo>
                  <a:cubicBezTo>
                    <a:pt x="2282602" y="0"/>
                    <a:pt x="2305317" y="22715"/>
                    <a:pt x="2305317" y="50736"/>
                  </a:cubicBezTo>
                  <a:lnTo>
                    <a:pt x="2305317" y="512267"/>
                  </a:lnTo>
                  <a:cubicBezTo>
                    <a:pt x="2305317" y="540288"/>
                    <a:pt x="2282602" y="563004"/>
                    <a:pt x="2254581" y="563004"/>
                  </a:cubicBezTo>
                  <a:lnTo>
                    <a:pt x="50736" y="563004"/>
                  </a:lnTo>
                  <a:cubicBezTo>
                    <a:pt x="22715" y="563004"/>
                    <a:pt x="0" y="540288"/>
                    <a:pt x="0" y="512267"/>
                  </a:cubicBezTo>
                  <a:lnTo>
                    <a:pt x="0" y="50736"/>
                  </a:lnTo>
                  <a:cubicBezTo>
                    <a:pt x="0" y="22715"/>
                    <a:pt x="22715" y="0"/>
                    <a:pt x="50736" y="0"/>
                  </a:cubicBezTo>
                  <a:close/>
                </a:path>
              </a:pathLst>
            </a:custGeom>
            <a:solidFill>
              <a:srgbClr val="000000">
                <a:alpha val="0"/>
              </a:srgbClr>
            </a:solidFill>
            <a:ln w="57150">
              <a:solidFill>
                <a:srgbClr val="FF3131"/>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782694" y="5812616"/>
            <a:ext cx="7782157" cy="2597049"/>
            <a:chOff x="0" y="0"/>
            <a:chExt cx="2305317" cy="769327"/>
          </a:xfrm>
        </p:grpSpPr>
        <p:sp>
          <p:nvSpPr>
            <p:cNvPr id="12" name="Freeform 12"/>
            <p:cNvSpPr/>
            <p:nvPr/>
          </p:nvSpPr>
          <p:spPr>
            <a:xfrm>
              <a:off x="0" y="0"/>
              <a:ext cx="2305317" cy="769327"/>
            </a:xfrm>
            <a:custGeom>
              <a:avLst/>
              <a:gdLst/>
              <a:ahLst/>
              <a:cxnLst/>
              <a:rect l="l" t="t" r="r" b="b"/>
              <a:pathLst>
                <a:path w="2305317" h="769327">
                  <a:moveTo>
                    <a:pt x="50736" y="0"/>
                  </a:moveTo>
                  <a:lnTo>
                    <a:pt x="2254581" y="0"/>
                  </a:lnTo>
                  <a:cubicBezTo>
                    <a:pt x="2282602" y="0"/>
                    <a:pt x="2305317" y="22715"/>
                    <a:pt x="2305317" y="50736"/>
                  </a:cubicBezTo>
                  <a:lnTo>
                    <a:pt x="2305317" y="718590"/>
                  </a:lnTo>
                  <a:cubicBezTo>
                    <a:pt x="2305317" y="746611"/>
                    <a:pt x="2282602" y="769327"/>
                    <a:pt x="2254581" y="769327"/>
                  </a:cubicBezTo>
                  <a:lnTo>
                    <a:pt x="50736" y="769327"/>
                  </a:lnTo>
                  <a:cubicBezTo>
                    <a:pt x="22715" y="769327"/>
                    <a:pt x="0" y="746611"/>
                    <a:pt x="0" y="718590"/>
                  </a:cubicBezTo>
                  <a:lnTo>
                    <a:pt x="0" y="50736"/>
                  </a:lnTo>
                  <a:cubicBezTo>
                    <a:pt x="0" y="22715"/>
                    <a:pt x="22715" y="0"/>
                    <a:pt x="50736" y="0"/>
                  </a:cubicBezTo>
                  <a:close/>
                </a:path>
              </a:pathLst>
            </a:custGeom>
            <a:solidFill>
              <a:srgbClr val="000000">
                <a:alpha val="0"/>
              </a:srgbClr>
            </a:solidFill>
            <a:ln w="57150">
              <a:solidFill>
                <a:srgbClr val="FF3131"/>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500"/>
                </a:lnSpc>
              </a:pPr>
              <a:endParaRPr/>
            </a:p>
          </p:txBody>
        </p:sp>
      </p:grpSp>
      <p:sp>
        <p:nvSpPr>
          <p:cNvPr id="14" name="TextBox 14"/>
          <p:cNvSpPr txBox="1"/>
          <p:nvPr/>
        </p:nvSpPr>
        <p:spPr>
          <a:xfrm>
            <a:off x="1298802" y="298421"/>
            <a:ext cx="6320683" cy="1019175"/>
          </a:xfrm>
          <a:prstGeom prst="rect">
            <a:avLst/>
          </a:prstGeom>
        </p:spPr>
        <p:txBody>
          <a:bodyPr lIns="0" tIns="0" rIns="0" bIns="0" rtlCol="0" anchor="t">
            <a:spAutoFit/>
          </a:bodyPr>
          <a:lstStyle/>
          <a:p>
            <a:pPr marL="0" lvl="0" indent="0">
              <a:lnSpc>
                <a:spcPts val="8399"/>
              </a:lnSpc>
              <a:spcBef>
                <a:spcPct val="0"/>
              </a:spcBef>
            </a:pPr>
            <a:r>
              <a:rPr lang="en-US" sz="5999" spc="-59">
                <a:solidFill>
                  <a:srgbClr val="000000"/>
                </a:solidFill>
                <a:ea typeface="210 네모진 030 Bold"/>
              </a:rPr>
              <a:t>정보 검색 모델 개발 </a:t>
            </a:r>
          </a:p>
        </p:txBody>
      </p:sp>
      <p:sp>
        <p:nvSpPr>
          <p:cNvPr id="15" name="TextBox 15"/>
          <p:cNvSpPr txBox="1"/>
          <p:nvPr/>
        </p:nvSpPr>
        <p:spPr>
          <a:xfrm>
            <a:off x="1767342" y="8580213"/>
            <a:ext cx="5852143" cy="678087"/>
          </a:xfrm>
          <a:prstGeom prst="rect">
            <a:avLst/>
          </a:prstGeom>
        </p:spPr>
        <p:txBody>
          <a:bodyPr lIns="0" tIns="0" rIns="0" bIns="0" rtlCol="0" anchor="t">
            <a:spAutoFit/>
          </a:bodyPr>
          <a:lstStyle/>
          <a:p>
            <a:pPr marL="0" lvl="0" indent="0">
              <a:lnSpc>
                <a:spcPts val="5587"/>
              </a:lnSpc>
              <a:spcBef>
                <a:spcPct val="0"/>
              </a:spcBef>
            </a:pPr>
            <a:r>
              <a:rPr lang="en-US" sz="3990" spc="-39">
                <a:solidFill>
                  <a:srgbClr val="FF3131"/>
                </a:solidFill>
                <a:ea typeface="210 네모진 030"/>
              </a:rPr>
              <a:t>랭킹 TOP3의 요약본 제공 </a:t>
            </a:r>
          </a:p>
        </p:txBody>
      </p:sp>
      <p:sp>
        <p:nvSpPr>
          <p:cNvPr id="16" name="Freeform 16"/>
          <p:cNvSpPr/>
          <p:nvPr/>
        </p:nvSpPr>
        <p:spPr>
          <a:xfrm>
            <a:off x="9155998" y="7373523"/>
            <a:ext cx="8103302" cy="492466"/>
          </a:xfrm>
          <a:custGeom>
            <a:avLst/>
            <a:gdLst/>
            <a:ahLst/>
            <a:cxnLst/>
            <a:rect l="l" t="t" r="r" b="b"/>
            <a:pathLst>
              <a:path w="8103302" h="492466">
                <a:moveTo>
                  <a:pt x="0" y="0"/>
                </a:moveTo>
                <a:lnTo>
                  <a:pt x="8103302" y="0"/>
                </a:lnTo>
                <a:lnTo>
                  <a:pt x="8103302" y="492466"/>
                </a:lnTo>
                <a:lnTo>
                  <a:pt x="0" y="492466"/>
                </a:lnTo>
                <a:lnTo>
                  <a:pt x="0" y="0"/>
                </a:lnTo>
                <a:close/>
              </a:path>
            </a:pathLst>
          </a:custGeom>
          <a:blipFill>
            <a:blip r:embed="rId6"/>
            <a:stretch>
              <a:fillRect/>
            </a:stretch>
          </a:blipFill>
        </p:spPr>
      </p:sp>
      <p:sp>
        <p:nvSpPr>
          <p:cNvPr id="17" name="Freeform 17"/>
          <p:cNvSpPr/>
          <p:nvPr/>
        </p:nvSpPr>
        <p:spPr>
          <a:xfrm>
            <a:off x="9155998" y="8056489"/>
            <a:ext cx="8103302" cy="552093"/>
          </a:xfrm>
          <a:custGeom>
            <a:avLst/>
            <a:gdLst/>
            <a:ahLst/>
            <a:cxnLst/>
            <a:rect l="l" t="t" r="r" b="b"/>
            <a:pathLst>
              <a:path w="8103302" h="552093">
                <a:moveTo>
                  <a:pt x="0" y="0"/>
                </a:moveTo>
                <a:lnTo>
                  <a:pt x="8103302" y="0"/>
                </a:lnTo>
                <a:lnTo>
                  <a:pt x="8103302" y="552093"/>
                </a:lnTo>
                <a:lnTo>
                  <a:pt x="0" y="552093"/>
                </a:lnTo>
                <a:lnTo>
                  <a:pt x="0" y="0"/>
                </a:lnTo>
                <a:close/>
              </a:path>
            </a:pathLst>
          </a:custGeom>
          <a:blipFill>
            <a:blip r:embed="rId7"/>
            <a:stretch>
              <a:fillRect/>
            </a:stretch>
          </a:blipFill>
        </p:spPr>
      </p:sp>
      <p:sp>
        <p:nvSpPr>
          <p:cNvPr id="18" name="TextBox 18"/>
          <p:cNvSpPr txBox="1"/>
          <p:nvPr/>
        </p:nvSpPr>
        <p:spPr>
          <a:xfrm>
            <a:off x="9395292" y="2320686"/>
            <a:ext cx="7624715" cy="4429506"/>
          </a:xfrm>
          <a:prstGeom prst="rect">
            <a:avLst/>
          </a:prstGeom>
        </p:spPr>
        <p:txBody>
          <a:bodyPr lIns="0" tIns="0" rIns="0" bIns="0" rtlCol="0" anchor="t">
            <a:spAutoFit/>
          </a:bodyPr>
          <a:lstStyle/>
          <a:p>
            <a:pPr algn="ctr">
              <a:lnSpc>
                <a:spcPts val="5082"/>
              </a:lnSpc>
            </a:pPr>
            <a:r>
              <a:rPr lang="en-US" sz="3300">
                <a:solidFill>
                  <a:srgbClr val="000000"/>
                </a:solidFill>
                <a:ea typeface="210 네모진 030"/>
              </a:rPr>
              <a:t>가중치:</a:t>
            </a:r>
          </a:p>
          <a:p>
            <a:pPr algn="ctr">
              <a:lnSpc>
                <a:spcPts val="5082"/>
              </a:lnSpc>
              <a:spcBef>
                <a:spcPct val="0"/>
              </a:spcBef>
            </a:pPr>
            <a:r>
              <a:rPr lang="en-US" sz="3300">
                <a:solidFill>
                  <a:srgbClr val="004AAD"/>
                </a:solidFill>
                <a:ea typeface="210 네모진 030"/>
              </a:rPr>
              <a:t>스펙 항목에 키워드를 설정하여 개수 카운팅</a:t>
            </a:r>
          </a:p>
          <a:p>
            <a:pPr algn="ctr">
              <a:lnSpc>
                <a:spcPts val="5082"/>
              </a:lnSpc>
              <a:spcBef>
                <a:spcPct val="0"/>
              </a:spcBef>
            </a:pPr>
            <a:r>
              <a:rPr lang="en-US" sz="3300">
                <a:solidFill>
                  <a:srgbClr val="004AAD"/>
                </a:solidFill>
                <a:latin typeface="210 네모진 030"/>
              </a:rPr>
              <a:t>+ </a:t>
            </a:r>
          </a:p>
          <a:p>
            <a:pPr algn="ctr">
              <a:lnSpc>
                <a:spcPts val="5082"/>
              </a:lnSpc>
              <a:spcBef>
                <a:spcPct val="0"/>
              </a:spcBef>
            </a:pPr>
            <a:r>
              <a:rPr lang="en-US" sz="3300">
                <a:solidFill>
                  <a:srgbClr val="004AAD"/>
                </a:solidFill>
                <a:ea typeface="210 네모진 030"/>
              </a:rPr>
              <a:t>글의 조회수 </a:t>
            </a:r>
          </a:p>
          <a:p>
            <a:pPr algn="ctr">
              <a:lnSpc>
                <a:spcPts val="5082"/>
              </a:lnSpc>
              <a:spcBef>
                <a:spcPct val="0"/>
              </a:spcBef>
            </a:pPr>
            <a:r>
              <a:rPr lang="en-US" sz="3300">
                <a:solidFill>
                  <a:srgbClr val="004AAD"/>
                </a:solidFill>
                <a:latin typeface="210 네모진 030"/>
              </a:rPr>
              <a:t>+</a:t>
            </a:r>
          </a:p>
          <a:p>
            <a:pPr algn="ctr">
              <a:lnSpc>
                <a:spcPts val="5082"/>
              </a:lnSpc>
              <a:spcBef>
                <a:spcPct val="0"/>
              </a:spcBef>
            </a:pPr>
            <a:r>
              <a:rPr lang="en-US" sz="3300">
                <a:solidFill>
                  <a:srgbClr val="004AAD"/>
                </a:solidFill>
                <a:latin typeface="210 네모진 030"/>
              </a:rPr>
              <a:t> 평균 내신과의 유사도</a:t>
            </a:r>
          </a:p>
          <a:p>
            <a:pPr algn="ctr">
              <a:lnSpc>
                <a:spcPts val="5082"/>
              </a:lnSpc>
              <a:spcBef>
                <a:spcPct val="0"/>
              </a:spcBef>
            </a:pPr>
            <a:r>
              <a:rPr lang="en-US" sz="3300">
                <a:solidFill>
                  <a:srgbClr val="000000"/>
                </a:solidFill>
                <a:ea typeface="210 네모진 030"/>
              </a:rPr>
              <a:t>를 가중치로 두어 랭킹 선정</a:t>
            </a:r>
          </a:p>
        </p:txBody>
      </p:sp>
      <p:sp>
        <p:nvSpPr>
          <p:cNvPr id="19" name="TextBox 19"/>
          <p:cNvSpPr txBox="1"/>
          <p:nvPr/>
        </p:nvSpPr>
        <p:spPr>
          <a:xfrm>
            <a:off x="11902575" y="1137782"/>
            <a:ext cx="2610148" cy="693167"/>
          </a:xfrm>
          <a:prstGeom prst="rect">
            <a:avLst/>
          </a:prstGeom>
        </p:spPr>
        <p:txBody>
          <a:bodyPr lIns="0" tIns="0" rIns="0" bIns="0" rtlCol="0" anchor="t">
            <a:spAutoFit/>
          </a:bodyPr>
          <a:lstStyle/>
          <a:p>
            <a:pPr algn="ctr">
              <a:lnSpc>
                <a:spcPts val="5851"/>
              </a:lnSpc>
              <a:spcBef>
                <a:spcPct val="0"/>
              </a:spcBef>
            </a:pPr>
            <a:r>
              <a:rPr lang="en-US" sz="3799">
                <a:solidFill>
                  <a:srgbClr val="FF3131"/>
                </a:solidFill>
                <a:ea typeface="210 네모진 030"/>
              </a:rPr>
              <a:t>선정 기준은?</a:t>
            </a:r>
          </a:p>
        </p:txBody>
      </p:sp>
      <p:sp>
        <p:nvSpPr>
          <p:cNvPr id="20" name="TextBox 20"/>
          <p:cNvSpPr txBox="1"/>
          <p:nvPr/>
        </p:nvSpPr>
        <p:spPr>
          <a:xfrm>
            <a:off x="2910400" y="4358988"/>
            <a:ext cx="8782011" cy="1150722"/>
          </a:xfrm>
          <a:prstGeom prst="rect">
            <a:avLst/>
          </a:prstGeom>
        </p:spPr>
        <p:txBody>
          <a:bodyPr lIns="0" tIns="0" rIns="0" bIns="0" rtlCol="0" anchor="t">
            <a:spAutoFit/>
          </a:bodyPr>
          <a:lstStyle/>
          <a:p>
            <a:pPr algn="ctr">
              <a:lnSpc>
                <a:spcPts val="4670"/>
              </a:lnSpc>
            </a:pPr>
            <a:r>
              <a:rPr lang="en-US" sz="3335" spc="-33">
                <a:solidFill>
                  <a:srgbClr val="FF3131"/>
                </a:solidFill>
                <a:ea typeface="210 네모진 030"/>
              </a:rPr>
              <a:t>각 항목텍스트 추출 및 요약 모델</a:t>
            </a:r>
          </a:p>
          <a:p>
            <a:pPr marL="0" lvl="0" indent="0" algn="ctr">
              <a:lnSpc>
                <a:spcPts val="4670"/>
              </a:lnSpc>
              <a:spcBef>
                <a:spcPct val="0"/>
              </a:spcBef>
            </a:pPr>
            <a:r>
              <a:rPr lang="en-US" sz="3335" spc="-33">
                <a:solidFill>
                  <a:srgbClr val="FF3131"/>
                </a:solidFill>
                <a:ea typeface="210 네모진 030"/>
              </a:rPr>
              <a:t>통해 얻은 결과 제공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93" b="1193"/>
          <a:stretch>
            <a:fillRect/>
          </a:stretch>
        </p:blipFill>
        <p:spPr>
          <a:xfrm>
            <a:off x="0" y="0"/>
            <a:ext cx="18288000" cy="10287000"/>
          </a:xfrm>
          <a:prstGeom prst="rect">
            <a:avLst/>
          </a:prstGeom>
        </p:spPr>
      </p:pic>
      <p:sp>
        <p:nvSpPr>
          <p:cNvPr id="3" name="Freeform 3"/>
          <p:cNvSpPr/>
          <p:nvPr/>
        </p:nvSpPr>
        <p:spPr>
          <a:xfrm>
            <a:off x="624291" y="629051"/>
            <a:ext cx="8115300" cy="613656"/>
          </a:xfrm>
          <a:custGeom>
            <a:avLst/>
            <a:gdLst/>
            <a:ahLst/>
            <a:cxnLst/>
            <a:rect l="l" t="t" r="r" b="b"/>
            <a:pathLst>
              <a:path w="8115300" h="613656">
                <a:moveTo>
                  <a:pt x="0" y="0"/>
                </a:moveTo>
                <a:lnTo>
                  <a:pt x="8115300" y="0"/>
                </a:lnTo>
                <a:lnTo>
                  <a:pt x="8115300" y="613656"/>
                </a:lnTo>
                <a:lnTo>
                  <a:pt x="0" y="613656"/>
                </a:lnTo>
                <a:lnTo>
                  <a:pt x="0" y="0"/>
                </a:lnTo>
                <a:close/>
              </a:path>
            </a:pathLst>
          </a:custGeom>
          <a:blipFill>
            <a:blip r:embed="rId3"/>
            <a:stretch>
              <a:fillRect r="-9644"/>
            </a:stretch>
          </a:blipFill>
        </p:spPr>
      </p:sp>
      <p:sp>
        <p:nvSpPr>
          <p:cNvPr id="4" name="Freeform 4"/>
          <p:cNvSpPr/>
          <p:nvPr/>
        </p:nvSpPr>
        <p:spPr>
          <a:xfrm>
            <a:off x="624291" y="1745382"/>
            <a:ext cx="5445654" cy="6310414"/>
          </a:xfrm>
          <a:custGeom>
            <a:avLst/>
            <a:gdLst/>
            <a:ahLst/>
            <a:cxnLst/>
            <a:rect l="l" t="t" r="r" b="b"/>
            <a:pathLst>
              <a:path w="5445654" h="6310414">
                <a:moveTo>
                  <a:pt x="0" y="0"/>
                </a:moveTo>
                <a:lnTo>
                  <a:pt x="5445654" y="0"/>
                </a:lnTo>
                <a:lnTo>
                  <a:pt x="5445654" y="6310415"/>
                </a:lnTo>
                <a:lnTo>
                  <a:pt x="0" y="6310415"/>
                </a:lnTo>
                <a:lnTo>
                  <a:pt x="0" y="0"/>
                </a:lnTo>
                <a:close/>
              </a:path>
            </a:pathLst>
          </a:custGeom>
          <a:blipFill>
            <a:blip r:embed="rId4"/>
            <a:stretch>
              <a:fillRect/>
            </a:stretch>
          </a:blipFill>
        </p:spPr>
      </p:sp>
      <p:grpSp>
        <p:nvGrpSpPr>
          <p:cNvPr id="5" name="Group 5"/>
          <p:cNvGrpSpPr/>
          <p:nvPr/>
        </p:nvGrpSpPr>
        <p:grpSpPr>
          <a:xfrm>
            <a:off x="503694" y="1957633"/>
            <a:ext cx="5686849" cy="2698989"/>
            <a:chOff x="0" y="0"/>
            <a:chExt cx="1497771" cy="710845"/>
          </a:xfrm>
        </p:grpSpPr>
        <p:sp>
          <p:nvSpPr>
            <p:cNvPr id="6" name="Freeform 6"/>
            <p:cNvSpPr/>
            <p:nvPr/>
          </p:nvSpPr>
          <p:spPr>
            <a:xfrm>
              <a:off x="0" y="0"/>
              <a:ext cx="1497771" cy="710845"/>
            </a:xfrm>
            <a:custGeom>
              <a:avLst/>
              <a:gdLst/>
              <a:ahLst/>
              <a:cxnLst/>
              <a:rect l="l" t="t" r="r" b="b"/>
              <a:pathLst>
                <a:path w="1497771" h="710845">
                  <a:moveTo>
                    <a:pt x="69430" y="0"/>
                  </a:moveTo>
                  <a:lnTo>
                    <a:pt x="1428341" y="0"/>
                  </a:lnTo>
                  <a:cubicBezTo>
                    <a:pt x="1446755" y="0"/>
                    <a:pt x="1464415" y="7315"/>
                    <a:pt x="1477435" y="20336"/>
                  </a:cubicBezTo>
                  <a:cubicBezTo>
                    <a:pt x="1490456" y="33356"/>
                    <a:pt x="1497771" y="51016"/>
                    <a:pt x="1497771" y="69430"/>
                  </a:cubicBezTo>
                  <a:lnTo>
                    <a:pt x="1497771" y="641415"/>
                  </a:lnTo>
                  <a:cubicBezTo>
                    <a:pt x="1497771" y="659829"/>
                    <a:pt x="1490456" y="677489"/>
                    <a:pt x="1477435" y="690509"/>
                  </a:cubicBezTo>
                  <a:cubicBezTo>
                    <a:pt x="1464415" y="703530"/>
                    <a:pt x="1446755" y="710845"/>
                    <a:pt x="1428341" y="710845"/>
                  </a:cubicBezTo>
                  <a:lnTo>
                    <a:pt x="69430" y="710845"/>
                  </a:lnTo>
                  <a:cubicBezTo>
                    <a:pt x="51016" y="710845"/>
                    <a:pt x="33356" y="703530"/>
                    <a:pt x="20336" y="690509"/>
                  </a:cubicBezTo>
                  <a:cubicBezTo>
                    <a:pt x="7315" y="677489"/>
                    <a:pt x="0" y="659829"/>
                    <a:pt x="0" y="641415"/>
                  </a:cubicBezTo>
                  <a:lnTo>
                    <a:pt x="0" y="69430"/>
                  </a:lnTo>
                  <a:cubicBezTo>
                    <a:pt x="0" y="51016"/>
                    <a:pt x="7315" y="33356"/>
                    <a:pt x="20336" y="20336"/>
                  </a:cubicBezTo>
                  <a:cubicBezTo>
                    <a:pt x="33356" y="7315"/>
                    <a:pt x="51016" y="0"/>
                    <a:pt x="69430" y="0"/>
                  </a:cubicBezTo>
                  <a:close/>
                </a:path>
              </a:pathLst>
            </a:custGeom>
            <a:solidFill>
              <a:srgbClr val="000000">
                <a:alpha val="0"/>
              </a:srgbClr>
            </a:solidFill>
            <a:ln w="104775">
              <a:solidFill>
                <a:srgbClr val="FF66C4"/>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500"/>
                </a:lnSpc>
              </a:pPr>
              <a:endParaRPr/>
            </a:p>
          </p:txBody>
        </p:sp>
      </p:grpSp>
      <p:sp>
        <p:nvSpPr>
          <p:cNvPr id="8" name="AutoShape 8"/>
          <p:cNvSpPr/>
          <p:nvPr/>
        </p:nvSpPr>
        <p:spPr>
          <a:xfrm>
            <a:off x="6069945" y="3468927"/>
            <a:ext cx="898966" cy="0"/>
          </a:xfrm>
          <a:prstGeom prst="line">
            <a:avLst/>
          </a:prstGeom>
          <a:ln w="104775" cap="flat">
            <a:solidFill>
              <a:srgbClr val="FF66C4"/>
            </a:solidFill>
            <a:prstDash val="solid"/>
            <a:headEnd type="none" w="sm" len="sm"/>
            <a:tailEnd type="arrow" w="med" len="sm"/>
          </a:ln>
        </p:spPr>
      </p:sp>
      <p:sp>
        <p:nvSpPr>
          <p:cNvPr id="9" name="TextBox 9"/>
          <p:cNvSpPr txBox="1"/>
          <p:nvPr/>
        </p:nvSpPr>
        <p:spPr>
          <a:xfrm>
            <a:off x="1145857" y="254430"/>
            <a:ext cx="7080924" cy="2076450"/>
          </a:xfrm>
          <a:prstGeom prst="rect">
            <a:avLst/>
          </a:prstGeom>
        </p:spPr>
        <p:txBody>
          <a:bodyPr lIns="0" tIns="0" rIns="0" bIns="0" rtlCol="0" anchor="t">
            <a:spAutoFit/>
          </a:bodyPr>
          <a:lstStyle/>
          <a:p>
            <a:pPr marL="0" lvl="0" indent="0">
              <a:lnSpc>
                <a:spcPts val="8399"/>
              </a:lnSpc>
              <a:spcBef>
                <a:spcPct val="0"/>
              </a:spcBef>
            </a:pPr>
            <a:r>
              <a:rPr lang="en-US" sz="5999" spc="-59">
                <a:solidFill>
                  <a:srgbClr val="000000"/>
                </a:solidFill>
                <a:ea typeface="210 네모진 030 Bold"/>
              </a:rPr>
              <a:t>모델 검증(정량적 평가) </a:t>
            </a:r>
          </a:p>
        </p:txBody>
      </p:sp>
      <p:sp>
        <p:nvSpPr>
          <p:cNvPr id="10" name="TextBox 10"/>
          <p:cNvSpPr txBox="1"/>
          <p:nvPr/>
        </p:nvSpPr>
        <p:spPr>
          <a:xfrm>
            <a:off x="7175418" y="4268075"/>
            <a:ext cx="10481717" cy="5321300"/>
          </a:xfrm>
          <a:prstGeom prst="rect">
            <a:avLst/>
          </a:prstGeom>
        </p:spPr>
        <p:txBody>
          <a:bodyPr lIns="0" tIns="0" rIns="0" bIns="0" rtlCol="0" anchor="t">
            <a:spAutoFit/>
          </a:bodyPr>
          <a:lstStyle/>
          <a:p>
            <a:pPr>
              <a:lnSpc>
                <a:spcPts val="3849"/>
              </a:lnSpc>
              <a:spcBef>
                <a:spcPct val="0"/>
              </a:spcBef>
            </a:pPr>
            <a:r>
              <a:rPr lang="en-US" sz="2499">
                <a:solidFill>
                  <a:srgbClr val="000000"/>
                </a:solidFill>
                <a:ea typeface="210 네모진 010 Bold"/>
              </a:rPr>
              <a:t>텍스트 요약의 정량적 평가를 위한</a:t>
            </a:r>
            <a:r>
              <a:rPr lang="en-US" sz="2499">
                <a:solidFill>
                  <a:srgbClr val="000000"/>
                </a:solidFill>
                <a:latin typeface="210 네모진 010 Bold"/>
              </a:rPr>
              <a:t>  Rouge 도구인 pyrouge를 사용하여 진행해보았으나,</a:t>
            </a:r>
          </a:p>
          <a:p>
            <a:pPr>
              <a:lnSpc>
                <a:spcPts val="3849"/>
              </a:lnSpc>
              <a:spcBef>
                <a:spcPct val="0"/>
              </a:spcBef>
            </a:pPr>
            <a:r>
              <a:rPr lang="en-US" sz="2499">
                <a:solidFill>
                  <a:srgbClr val="000000"/>
                </a:solidFill>
                <a:ea typeface="210 네모진 010 Bold"/>
              </a:rPr>
              <a:t>한국어 자연어 처리 라이브러리인 KoNLPy와 함께 사용하는 데는 한계가 있었음. </a:t>
            </a:r>
          </a:p>
          <a:p>
            <a:pPr>
              <a:lnSpc>
                <a:spcPts val="3849"/>
              </a:lnSpc>
              <a:spcBef>
                <a:spcPct val="0"/>
              </a:spcBef>
            </a:pPr>
            <a:endParaRPr lang="en-US" sz="2499">
              <a:solidFill>
                <a:srgbClr val="000000"/>
              </a:solidFill>
              <a:ea typeface="210 네모진 010 Bold"/>
            </a:endParaRPr>
          </a:p>
          <a:p>
            <a:pPr>
              <a:lnSpc>
                <a:spcPts val="3849"/>
              </a:lnSpc>
              <a:spcBef>
                <a:spcPct val="0"/>
              </a:spcBef>
            </a:pPr>
            <a:r>
              <a:rPr lang="en-US" sz="2499">
                <a:solidFill>
                  <a:srgbClr val="004AAD"/>
                </a:solidFill>
                <a:latin typeface="210 네모진 010 Bold"/>
              </a:rPr>
              <a:t>pyrouge</a:t>
            </a:r>
            <a:r>
              <a:rPr lang="en-US" sz="2499">
                <a:solidFill>
                  <a:srgbClr val="000000"/>
                </a:solidFill>
                <a:latin typeface="210 네모진 010 Bold"/>
              </a:rPr>
              <a:t>: 텍스트 요약을 평가하기 위해 ROUGE 메트릭을 사용하는 도구. 텍스트 데이터를 처리하기 위해 영어 기준으로 개발되었으며, 한국어와 같은 다른 언어에는 제한적인 지원을 제공. 따라서 한국어 문장을 포함한 텍스트 데이터를 사용할 때는 올바른 결과를 얻지 못할 수 있음</a:t>
            </a:r>
          </a:p>
          <a:p>
            <a:pPr>
              <a:lnSpc>
                <a:spcPts val="3849"/>
              </a:lnSpc>
              <a:spcBef>
                <a:spcPct val="0"/>
              </a:spcBef>
            </a:pPr>
            <a:endParaRPr lang="en-US" sz="2499">
              <a:solidFill>
                <a:srgbClr val="000000"/>
              </a:solidFill>
              <a:latin typeface="210 네모진 010 Bold"/>
            </a:endParaRPr>
          </a:p>
          <a:p>
            <a:pPr>
              <a:lnSpc>
                <a:spcPts val="3849"/>
              </a:lnSpc>
              <a:spcBef>
                <a:spcPct val="0"/>
              </a:spcBef>
            </a:pPr>
            <a:r>
              <a:rPr lang="en-US" sz="2499">
                <a:solidFill>
                  <a:srgbClr val="000000"/>
                </a:solidFill>
                <a:ea typeface="210 네모진 030 Bold"/>
              </a:rPr>
              <a:t>추가적인 정량적/정성적 조사방법의 설문조사 진행 </a:t>
            </a:r>
          </a:p>
          <a:p>
            <a:pPr>
              <a:lnSpc>
                <a:spcPts val="3849"/>
              </a:lnSpc>
              <a:spcBef>
                <a:spcPct val="0"/>
              </a:spcBef>
            </a:pPr>
            <a:endParaRPr lang="en-US" sz="2499">
              <a:solidFill>
                <a:srgbClr val="000000"/>
              </a:solidFill>
              <a:ea typeface="210 네모진 030 Bold"/>
            </a:endParaRPr>
          </a:p>
        </p:txBody>
      </p:sp>
      <p:sp>
        <p:nvSpPr>
          <p:cNvPr id="11" name="TextBox 11"/>
          <p:cNvSpPr txBox="1"/>
          <p:nvPr/>
        </p:nvSpPr>
        <p:spPr>
          <a:xfrm>
            <a:off x="7175418" y="1640607"/>
            <a:ext cx="2797522" cy="585724"/>
          </a:xfrm>
          <a:prstGeom prst="rect">
            <a:avLst/>
          </a:prstGeom>
        </p:spPr>
        <p:txBody>
          <a:bodyPr lIns="0" tIns="0" rIns="0" bIns="0" rtlCol="0" anchor="t">
            <a:spAutoFit/>
          </a:bodyPr>
          <a:lstStyle/>
          <a:p>
            <a:pPr algn="ctr">
              <a:lnSpc>
                <a:spcPts val="4928"/>
              </a:lnSpc>
              <a:spcBef>
                <a:spcPct val="0"/>
              </a:spcBef>
            </a:pPr>
            <a:r>
              <a:rPr lang="en-US" sz="3200">
                <a:solidFill>
                  <a:srgbClr val="000000"/>
                </a:solidFill>
                <a:ea typeface="210 네모진 030 Bold"/>
              </a:rPr>
              <a:t>텍스트 요약 검증</a:t>
            </a:r>
          </a:p>
        </p:txBody>
      </p:sp>
      <p:sp>
        <p:nvSpPr>
          <p:cNvPr id="12" name="TextBox 12"/>
          <p:cNvSpPr txBox="1"/>
          <p:nvPr/>
        </p:nvSpPr>
        <p:spPr>
          <a:xfrm>
            <a:off x="7175418" y="2567353"/>
            <a:ext cx="10582498" cy="1298575"/>
          </a:xfrm>
          <a:prstGeom prst="rect">
            <a:avLst/>
          </a:prstGeom>
        </p:spPr>
        <p:txBody>
          <a:bodyPr lIns="0" tIns="0" rIns="0" bIns="0" rtlCol="0" anchor="t">
            <a:spAutoFit/>
          </a:bodyPr>
          <a:lstStyle/>
          <a:p>
            <a:pPr>
              <a:lnSpc>
                <a:spcPts val="3499"/>
              </a:lnSpc>
              <a:spcBef>
                <a:spcPct val="0"/>
              </a:spcBef>
            </a:pPr>
            <a:r>
              <a:rPr lang="en-US" sz="2499" spc="-24">
                <a:solidFill>
                  <a:srgbClr val="004AAD"/>
                </a:solidFill>
                <a:latin typeface="210 네모진 010 Bold"/>
              </a:rPr>
              <a:t>ROUGE</a:t>
            </a:r>
            <a:r>
              <a:rPr lang="en-US" sz="2499" spc="-24">
                <a:solidFill>
                  <a:srgbClr val="000000"/>
                </a:solidFill>
                <a:latin typeface="210 네모진 010"/>
              </a:rPr>
              <a:t> : 요약된 텍스트와 원본 텍스트 간의 일치 정도를 측정하는 데에 사용되는 평가 지표. ROUGE는 주로 자동 요약 시스템의 성능을 평가하기 위해 사용. 스코어는 요약된 텍스트와 원본 텍스트 사이의 단어 또는 구문 일치 정도를 측정</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93" b="1193"/>
          <a:stretch>
            <a:fillRect/>
          </a:stretch>
        </p:blipFill>
        <p:spPr>
          <a:xfrm>
            <a:off x="0" y="0"/>
            <a:ext cx="18288000" cy="10287000"/>
          </a:xfrm>
          <a:prstGeom prst="rect">
            <a:avLst/>
          </a:prstGeom>
        </p:spPr>
      </p:pic>
      <p:sp>
        <p:nvSpPr>
          <p:cNvPr id="3" name="Freeform 3"/>
          <p:cNvSpPr/>
          <p:nvPr/>
        </p:nvSpPr>
        <p:spPr>
          <a:xfrm>
            <a:off x="416676" y="1684421"/>
            <a:ext cx="5111882" cy="6918159"/>
          </a:xfrm>
          <a:custGeom>
            <a:avLst/>
            <a:gdLst/>
            <a:ahLst/>
            <a:cxnLst/>
            <a:rect l="l" t="t" r="r" b="b"/>
            <a:pathLst>
              <a:path w="5111882" h="6918159">
                <a:moveTo>
                  <a:pt x="0" y="0"/>
                </a:moveTo>
                <a:lnTo>
                  <a:pt x="5111882" y="0"/>
                </a:lnTo>
                <a:lnTo>
                  <a:pt x="5111882" y="6918158"/>
                </a:lnTo>
                <a:lnTo>
                  <a:pt x="0" y="6918158"/>
                </a:lnTo>
                <a:lnTo>
                  <a:pt x="0" y="0"/>
                </a:lnTo>
                <a:close/>
              </a:path>
            </a:pathLst>
          </a:custGeom>
          <a:blipFill>
            <a:blip r:embed="rId3"/>
            <a:stretch>
              <a:fillRect/>
            </a:stretch>
          </a:blipFill>
        </p:spPr>
      </p:sp>
      <p:sp>
        <p:nvSpPr>
          <p:cNvPr id="4" name="Freeform 4"/>
          <p:cNvSpPr/>
          <p:nvPr/>
        </p:nvSpPr>
        <p:spPr>
          <a:xfrm>
            <a:off x="5916216" y="1665643"/>
            <a:ext cx="5115517" cy="6955714"/>
          </a:xfrm>
          <a:custGeom>
            <a:avLst/>
            <a:gdLst/>
            <a:ahLst/>
            <a:cxnLst/>
            <a:rect l="l" t="t" r="r" b="b"/>
            <a:pathLst>
              <a:path w="5115517" h="6955714">
                <a:moveTo>
                  <a:pt x="0" y="0"/>
                </a:moveTo>
                <a:lnTo>
                  <a:pt x="5115517" y="0"/>
                </a:lnTo>
                <a:lnTo>
                  <a:pt x="5115517" y="6955714"/>
                </a:lnTo>
                <a:lnTo>
                  <a:pt x="0" y="6955714"/>
                </a:lnTo>
                <a:lnTo>
                  <a:pt x="0" y="0"/>
                </a:lnTo>
                <a:close/>
              </a:path>
            </a:pathLst>
          </a:custGeom>
          <a:blipFill>
            <a:blip r:embed="rId4"/>
            <a:stretch>
              <a:fillRect/>
            </a:stretch>
          </a:blipFill>
        </p:spPr>
      </p:sp>
      <p:sp>
        <p:nvSpPr>
          <p:cNvPr id="5" name="Freeform 5"/>
          <p:cNvSpPr/>
          <p:nvPr/>
        </p:nvSpPr>
        <p:spPr>
          <a:xfrm>
            <a:off x="11422258" y="1684421"/>
            <a:ext cx="6406579" cy="3477857"/>
          </a:xfrm>
          <a:custGeom>
            <a:avLst/>
            <a:gdLst/>
            <a:ahLst/>
            <a:cxnLst/>
            <a:rect l="l" t="t" r="r" b="b"/>
            <a:pathLst>
              <a:path w="6406579" h="3477857">
                <a:moveTo>
                  <a:pt x="0" y="0"/>
                </a:moveTo>
                <a:lnTo>
                  <a:pt x="6406578" y="0"/>
                </a:lnTo>
                <a:lnTo>
                  <a:pt x="6406578" y="3477857"/>
                </a:lnTo>
                <a:lnTo>
                  <a:pt x="0" y="3477857"/>
                </a:lnTo>
                <a:lnTo>
                  <a:pt x="0" y="0"/>
                </a:lnTo>
                <a:close/>
              </a:path>
            </a:pathLst>
          </a:custGeom>
          <a:blipFill>
            <a:blip r:embed="rId5"/>
            <a:stretch>
              <a:fillRect/>
            </a:stretch>
          </a:blipFill>
        </p:spPr>
      </p:sp>
      <p:sp>
        <p:nvSpPr>
          <p:cNvPr id="6" name="TextBox 6"/>
          <p:cNvSpPr txBox="1"/>
          <p:nvPr/>
        </p:nvSpPr>
        <p:spPr>
          <a:xfrm>
            <a:off x="751748" y="612990"/>
            <a:ext cx="5164467" cy="745695"/>
          </a:xfrm>
          <a:prstGeom prst="rect">
            <a:avLst/>
          </a:prstGeom>
        </p:spPr>
        <p:txBody>
          <a:bodyPr lIns="0" tIns="0" rIns="0" bIns="0" rtlCol="0" anchor="t">
            <a:spAutoFit/>
          </a:bodyPr>
          <a:lstStyle/>
          <a:p>
            <a:pPr marL="0" lvl="0" indent="0">
              <a:lnSpc>
                <a:spcPts val="6126"/>
              </a:lnSpc>
              <a:spcBef>
                <a:spcPct val="0"/>
              </a:spcBef>
            </a:pPr>
            <a:r>
              <a:rPr lang="en-US" sz="4376" spc="-43">
                <a:solidFill>
                  <a:srgbClr val="004AAD"/>
                </a:solidFill>
                <a:ea typeface="210 네모진 030 Bold"/>
              </a:rPr>
              <a:t>설문조사 전체 모습</a:t>
            </a:r>
          </a:p>
        </p:txBody>
      </p:sp>
      <p:sp>
        <p:nvSpPr>
          <p:cNvPr id="7" name="TextBox 7"/>
          <p:cNvSpPr txBox="1"/>
          <p:nvPr/>
        </p:nvSpPr>
        <p:spPr>
          <a:xfrm>
            <a:off x="5916216" y="641565"/>
            <a:ext cx="6455569" cy="481330"/>
          </a:xfrm>
          <a:prstGeom prst="rect">
            <a:avLst/>
          </a:prstGeom>
        </p:spPr>
        <p:txBody>
          <a:bodyPr lIns="0" tIns="0" rIns="0" bIns="0" rtlCol="0" anchor="t">
            <a:spAutoFit/>
          </a:bodyPr>
          <a:lstStyle/>
          <a:p>
            <a:pPr algn="ctr">
              <a:lnSpc>
                <a:spcPts val="3919"/>
              </a:lnSpc>
              <a:spcBef>
                <a:spcPct val="0"/>
              </a:spcBef>
            </a:pPr>
            <a:r>
              <a:rPr lang="en-US" sz="2799" spc="-27">
                <a:solidFill>
                  <a:srgbClr val="000000"/>
                </a:solidFill>
                <a:ea typeface="210 네모진 030"/>
              </a:rPr>
              <a:t>대상: '현재' 고등학생+n수생인  입시생 '30명'</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624291" y="629051"/>
            <a:ext cx="12454709" cy="613656"/>
          </a:xfrm>
          <a:custGeom>
            <a:avLst/>
            <a:gdLst/>
            <a:ahLst/>
            <a:cxnLst/>
            <a:rect l="l" t="t" r="r" b="b"/>
            <a:pathLst>
              <a:path w="12454709" h="613656">
                <a:moveTo>
                  <a:pt x="0" y="0"/>
                </a:moveTo>
                <a:lnTo>
                  <a:pt x="12454709" y="0"/>
                </a:lnTo>
                <a:lnTo>
                  <a:pt x="12454709" y="613656"/>
                </a:lnTo>
                <a:lnTo>
                  <a:pt x="0" y="613656"/>
                </a:lnTo>
                <a:lnTo>
                  <a:pt x="0" y="0"/>
                </a:lnTo>
                <a:close/>
              </a:path>
            </a:pathLst>
          </a:custGeom>
          <a:blipFill>
            <a:blip r:embed="rId3"/>
            <a:stretch>
              <a:fillRect t="-19985" b="-19985"/>
            </a:stretch>
          </a:blipFill>
        </p:spPr>
      </p:sp>
      <p:sp>
        <p:nvSpPr>
          <p:cNvPr id="4" name="TextBox 4"/>
          <p:cNvSpPr txBox="1"/>
          <p:nvPr/>
        </p:nvSpPr>
        <p:spPr>
          <a:xfrm>
            <a:off x="1145857" y="254430"/>
            <a:ext cx="11749908" cy="1019175"/>
          </a:xfrm>
          <a:prstGeom prst="rect">
            <a:avLst/>
          </a:prstGeom>
        </p:spPr>
        <p:txBody>
          <a:bodyPr lIns="0" tIns="0" rIns="0" bIns="0" rtlCol="0" anchor="t">
            <a:spAutoFit/>
          </a:bodyPr>
          <a:lstStyle/>
          <a:p>
            <a:pPr marL="0" lvl="0" indent="0">
              <a:lnSpc>
                <a:spcPts val="8399"/>
              </a:lnSpc>
              <a:spcBef>
                <a:spcPct val="0"/>
              </a:spcBef>
            </a:pPr>
            <a:r>
              <a:rPr lang="en-US" sz="5999" spc="-59">
                <a:solidFill>
                  <a:srgbClr val="000000"/>
                </a:solidFill>
                <a:ea typeface="210 네모진 030 Bold"/>
              </a:rPr>
              <a:t>모델 검증(정량적 평가 + 정성적 평가) </a:t>
            </a:r>
          </a:p>
        </p:txBody>
      </p:sp>
      <p:sp>
        <p:nvSpPr>
          <p:cNvPr id="5" name="Freeform 5"/>
          <p:cNvSpPr/>
          <p:nvPr/>
        </p:nvSpPr>
        <p:spPr>
          <a:xfrm>
            <a:off x="624291" y="4835639"/>
            <a:ext cx="7584833" cy="4314506"/>
          </a:xfrm>
          <a:custGeom>
            <a:avLst/>
            <a:gdLst/>
            <a:ahLst/>
            <a:cxnLst/>
            <a:rect l="l" t="t" r="r" b="b"/>
            <a:pathLst>
              <a:path w="7584833" h="4314506">
                <a:moveTo>
                  <a:pt x="0" y="0"/>
                </a:moveTo>
                <a:lnTo>
                  <a:pt x="7584833" y="0"/>
                </a:lnTo>
                <a:lnTo>
                  <a:pt x="7584833" y="4314506"/>
                </a:lnTo>
                <a:lnTo>
                  <a:pt x="0" y="4314506"/>
                </a:lnTo>
                <a:lnTo>
                  <a:pt x="0" y="0"/>
                </a:lnTo>
                <a:close/>
              </a:path>
            </a:pathLst>
          </a:custGeom>
          <a:blipFill>
            <a:blip r:embed="rId4"/>
            <a:stretch>
              <a:fillRect r="-43735"/>
            </a:stretch>
          </a:blipFill>
        </p:spPr>
      </p:sp>
      <p:sp>
        <p:nvSpPr>
          <p:cNvPr id="6" name="AutoShape 6"/>
          <p:cNvSpPr/>
          <p:nvPr/>
        </p:nvSpPr>
        <p:spPr>
          <a:xfrm flipV="1">
            <a:off x="6169460" y="3512899"/>
            <a:ext cx="2974540" cy="1906634"/>
          </a:xfrm>
          <a:prstGeom prst="line">
            <a:avLst/>
          </a:prstGeom>
          <a:ln w="104775" cap="flat">
            <a:solidFill>
              <a:srgbClr val="FF3131"/>
            </a:solidFill>
            <a:prstDash val="solid"/>
            <a:headEnd type="none" w="sm" len="sm"/>
            <a:tailEnd type="arrow" w="med" len="sm"/>
          </a:ln>
        </p:spPr>
      </p:sp>
      <p:sp>
        <p:nvSpPr>
          <p:cNvPr id="7" name="TextBox 7"/>
          <p:cNvSpPr txBox="1"/>
          <p:nvPr/>
        </p:nvSpPr>
        <p:spPr>
          <a:xfrm>
            <a:off x="10819092" y="4740389"/>
            <a:ext cx="4153346" cy="788034"/>
          </a:xfrm>
          <a:prstGeom prst="rect">
            <a:avLst/>
          </a:prstGeom>
        </p:spPr>
        <p:txBody>
          <a:bodyPr lIns="0" tIns="0" rIns="0" bIns="0" rtlCol="0" anchor="t">
            <a:spAutoFit/>
          </a:bodyPr>
          <a:lstStyle/>
          <a:p>
            <a:pPr algn="ctr">
              <a:lnSpc>
                <a:spcPts val="6440"/>
              </a:lnSpc>
              <a:spcBef>
                <a:spcPct val="0"/>
              </a:spcBef>
            </a:pPr>
            <a:r>
              <a:rPr lang="en-US" sz="4600" spc="-46">
                <a:solidFill>
                  <a:srgbClr val="FF3131"/>
                </a:solidFill>
                <a:latin typeface="210 네모진 030 Bold"/>
              </a:rPr>
              <a:t>Blind Test 진행</a:t>
            </a:r>
          </a:p>
        </p:txBody>
      </p:sp>
      <p:sp>
        <p:nvSpPr>
          <p:cNvPr id="8" name="TextBox 8"/>
          <p:cNvSpPr txBox="1"/>
          <p:nvPr/>
        </p:nvSpPr>
        <p:spPr>
          <a:xfrm>
            <a:off x="9406217" y="1892632"/>
            <a:ext cx="7291246" cy="2702559"/>
          </a:xfrm>
          <a:prstGeom prst="rect">
            <a:avLst/>
          </a:prstGeom>
        </p:spPr>
        <p:txBody>
          <a:bodyPr lIns="0" tIns="0" rIns="0" bIns="0" rtlCol="0" anchor="t">
            <a:spAutoFit/>
          </a:bodyPr>
          <a:lstStyle/>
          <a:p>
            <a:pPr algn="ctr">
              <a:lnSpc>
                <a:spcPts val="4340"/>
              </a:lnSpc>
              <a:spcBef>
                <a:spcPct val="0"/>
              </a:spcBef>
            </a:pPr>
            <a:r>
              <a:rPr lang="en-US" sz="3100" spc="-31">
                <a:solidFill>
                  <a:srgbClr val="000000"/>
                </a:solidFill>
                <a:ea typeface="210 네모진 010 Bold"/>
              </a:rPr>
              <a:t>우리가 가중치를 두고 뽑아낸 중요도를 바탕으로 top 3 랭킹을 메긴 글이 실제로도 정보적으로 우위한 글들이 올라왔는 지, 우리가 설정한 가중치와 그 중요도가 올바른 척도로 사용되었는지에 대한 검증이 필요하다고 생각되어 </a:t>
            </a:r>
          </a:p>
        </p:txBody>
      </p:sp>
      <p:sp>
        <p:nvSpPr>
          <p:cNvPr id="9" name="TextBox 9"/>
          <p:cNvSpPr txBox="1"/>
          <p:nvPr/>
        </p:nvSpPr>
        <p:spPr>
          <a:xfrm>
            <a:off x="9277302" y="5904661"/>
            <a:ext cx="7603397" cy="3245484"/>
          </a:xfrm>
          <a:prstGeom prst="rect">
            <a:avLst/>
          </a:prstGeom>
        </p:spPr>
        <p:txBody>
          <a:bodyPr lIns="0" tIns="0" rIns="0" bIns="0" rtlCol="0" anchor="t">
            <a:spAutoFit/>
          </a:bodyPr>
          <a:lstStyle/>
          <a:p>
            <a:pPr algn="ctr">
              <a:lnSpc>
                <a:spcPts val="4340"/>
              </a:lnSpc>
            </a:pPr>
            <a:r>
              <a:rPr lang="en-US" sz="3100" spc="-31">
                <a:solidFill>
                  <a:srgbClr val="000000"/>
                </a:solidFill>
                <a:ea typeface="210 네모진 010 Bold"/>
              </a:rPr>
              <a:t>우리가 메긴 순위 </a:t>
            </a:r>
          </a:p>
          <a:p>
            <a:pPr algn="ctr">
              <a:lnSpc>
                <a:spcPts val="4340"/>
              </a:lnSpc>
            </a:pPr>
            <a:r>
              <a:rPr lang="en-US" sz="3100" spc="-31">
                <a:solidFill>
                  <a:srgbClr val="000000"/>
                </a:solidFill>
                <a:latin typeface="210 네모진 010 Bold"/>
              </a:rPr>
              <a:t>=</a:t>
            </a:r>
          </a:p>
          <a:p>
            <a:pPr algn="ctr">
              <a:lnSpc>
                <a:spcPts val="4340"/>
              </a:lnSpc>
            </a:pPr>
            <a:r>
              <a:rPr lang="en-US" sz="3100" spc="-31">
                <a:solidFill>
                  <a:srgbClr val="000000"/>
                </a:solidFill>
                <a:ea typeface="210 네모진 010 Bold"/>
              </a:rPr>
              <a:t>정성적 평가에 의한 결과 </a:t>
            </a:r>
          </a:p>
          <a:p>
            <a:pPr algn="ctr">
              <a:lnSpc>
                <a:spcPts val="4340"/>
              </a:lnSpc>
            </a:pPr>
            <a:r>
              <a:rPr lang="en-US" sz="3100" spc="-31">
                <a:solidFill>
                  <a:srgbClr val="000000"/>
                </a:solidFill>
                <a:ea typeface="210 네모진 010 Bold"/>
              </a:rPr>
              <a:t>였으므로</a:t>
            </a:r>
          </a:p>
          <a:p>
            <a:pPr algn="ctr">
              <a:lnSpc>
                <a:spcPts val="4340"/>
              </a:lnSpc>
              <a:spcBef>
                <a:spcPct val="0"/>
              </a:spcBef>
            </a:pPr>
            <a:r>
              <a:rPr lang="en-US" sz="3100" spc="-31">
                <a:solidFill>
                  <a:srgbClr val="FF3131"/>
                </a:solidFill>
                <a:latin typeface="210 네모진 010 Bold"/>
              </a:rPr>
              <a:t>-&gt; 우리가 설정한 가중치는 유의미했다고 볼 수 있었음.</a:t>
            </a:r>
          </a:p>
        </p:txBody>
      </p:sp>
      <p:sp>
        <p:nvSpPr>
          <p:cNvPr id="10" name="Freeform 10"/>
          <p:cNvSpPr/>
          <p:nvPr/>
        </p:nvSpPr>
        <p:spPr>
          <a:xfrm>
            <a:off x="624291" y="1552252"/>
            <a:ext cx="5535049" cy="3004741"/>
          </a:xfrm>
          <a:custGeom>
            <a:avLst/>
            <a:gdLst/>
            <a:ahLst/>
            <a:cxnLst/>
            <a:rect l="l" t="t" r="r" b="b"/>
            <a:pathLst>
              <a:path w="5535049" h="3004741">
                <a:moveTo>
                  <a:pt x="0" y="0"/>
                </a:moveTo>
                <a:lnTo>
                  <a:pt x="5535049" y="0"/>
                </a:lnTo>
                <a:lnTo>
                  <a:pt x="5535049" y="3004740"/>
                </a:lnTo>
                <a:lnTo>
                  <a:pt x="0" y="3004740"/>
                </a:lnTo>
                <a:lnTo>
                  <a:pt x="0" y="0"/>
                </a:lnTo>
                <a:close/>
              </a:path>
            </a:pathLst>
          </a:custGeom>
          <a:blipFill>
            <a:blip r:embed="rId5"/>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624291" y="629051"/>
            <a:ext cx="8115300" cy="613656"/>
          </a:xfrm>
          <a:custGeom>
            <a:avLst/>
            <a:gdLst/>
            <a:ahLst/>
            <a:cxnLst/>
            <a:rect l="l" t="t" r="r" b="b"/>
            <a:pathLst>
              <a:path w="8115300" h="613656">
                <a:moveTo>
                  <a:pt x="0" y="0"/>
                </a:moveTo>
                <a:lnTo>
                  <a:pt x="8115300" y="0"/>
                </a:lnTo>
                <a:lnTo>
                  <a:pt x="8115300" y="613656"/>
                </a:lnTo>
                <a:lnTo>
                  <a:pt x="0" y="613656"/>
                </a:lnTo>
                <a:lnTo>
                  <a:pt x="0" y="0"/>
                </a:lnTo>
                <a:close/>
              </a:path>
            </a:pathLst>
          </a:custGeom>
          <a:blipFill>
            <a:blip r:embed="rId3"/>
            <a:stretch>
              <a:fillRect r="-9644"/>
            </a:stretch>
          </a:blipFill>
        </p:spPr>
      </p:sp>
      <p:sp>
        <p:nvSpPr>
          <p:cNvPr id="4" name="Freeform 4"/>
          <p:cNvSpPr/>
          <p:nvPr/>
        </p:nvSpPr>
        <p:spPr>
          <a:xfrm>
            <a:off x="803567" y="4059223"/>
            <a:ext cx="9313775" cy="1928292"/>
          </a:xfrm>
          <a:custGeom>
            <a:avLst/>
            <a:gdLst/>
            <a:ahLst/>
            <a:cxnLst/>
            <a:rect l="l" t="t" r="r" b="b"/>
            <a:pathLst>
              <a:path w="9313775" h="1928292">
                <a:moveTo>
                  <a:pt x="0" y="0"/>
                </a:moveTo>
                <a:lnTo>
                  <a:pt x="9313775" y="0"/>
                </a:lnTo>
                <a:lnTo>
                  <a:pt x="9313775" y="1928291"/>
                </a:lnTo>
                <a:lnTo>
                  <a:pt x="0" y="1928291"/>
                </a:lnTo>
                <a:lnTo>
                  <a:pt x="0" y="0"/>
                </a:lnTo>
                <a:close/>
              </a:path>
            </a:pathLst>
          </a:custGeom>
          <a:blipFill>
            <a:blip r:embed="rId4"/>
            <a:stretch>
              <a:fillRect/>
            </a:stretch>
          </a:blipFill>
        </p:spPr>
      </p:sp>
      <p:sp>
        <p:nvSpPr>
          <p:cNvPr id="5" name="Freeform 5"/>
          <p:cNvSpPr/>
          <p:nvPr/>
        </p:nvSpPr>
        <p:spPr>
          <a:xfrm>
            <a:off x="803567" y="6852003"/>
            <a:ext cx="9400762" cy="1880152"/>
          </a:xfrm>
          <a:custGeom>
            <a:avLst/>
            <a:gdLst/>
            <a:ahLst/>
            <a:cxnLst/>
            <a:rect l="l" t="t" r="r" b="b"/>
            <a:pathLst>
              <a:path w="9400762" h="1880152">
                <a:moveTo>
                  <a:pt x="0" y="0"/>
                </a:moveTo>
                <a:lnTo>
                  <a:pt x="9400762" y="0"/>
                </a:lnTo>
                <a:lnTo>
                  <a:pt x="9400762" y="1880152"/>
                </a:lnTo>
                <a:lnTo>
                  <a:pt x="0" y="1880152"/>
                </a:lnTo>
                <a:lnTo>
                  <a:pt x="0" y="0"/>
                </a:lnTo>
                <a:close/>
              </a:path>
            </a:pathLst>
          </a:custGeom>
          <a:blipFill>
            <a:blip r:embed="rId5"/>
            <a:stretch>
              <a:fillRect/>
            </a:stretch>
          </a:blipFill>
        </p:spPr>
      </p:sp>
      <p:sp>
        <p:nvSpPr>
          <p:cNvPr id="6" name="TextBox 6"/>
          <p:cNvSpPr txBox="1"/>
          <p:nvPr/>
        </p:nvSpPr>
        <p:spPr>
          <a:xfrm>
            <a:off x="1145857" y="254430"/>
            <a:ext cx="7080924" cy="1019175"/>
          </a:xfrm>
          <a:prstGeom prst="rect">
            <a:avLst/>
          </a:prstGeom>
        </p:spPr>
        <p:txBody>
          <a:bodyPr lIns="0" tIns="0" rIns="0" bIns="0" rtlCol="0" anchor="t">
            <a:spAutoFit/>
          </a:bodyPr>
          <a:lstStyle/>
          <a:p>
            <a:pPr marL="0" lvl="0" indent="0">
              <a:lnSpc>
                <a:spcPts val="8399"/>
              </a:lnSpc>
              <a:spcBef>
                <a:spcPct val="0"/>
              </a:spcBef>
            </a:pPr>
            <a:r>
              <a:rPr lang="en-US" sz="5999" spc="-59">
                <a:solidFill>
                  <a:srgbClr val="000000"/>
                </a:solidFill>
                <a:ea typeface="210 네모진 030 Bold"/>
              </a:rPr>
              <a:t>프로젝트 </a:t>
            </a:r>
            <a:r>
              <a:rPr lang="en-US" sz="5999" spc="-59">
                <a:solidFill>
                  <a:srgbClr val="004AAD"/>
                </a:solidFill>
                <a:ea typeface="210 네모진 030 Bold"/>
              </a:rPr>
              <a:t>기여점</a:t>
            </a:r>
          </a:p>
        </p:txBody>
      </p:sp>
      <p:sp>
        <p:nvSpPr>
          <p:cNvPr id="7" name="TextBox 7"/>
          <p:cNvSpPr txBox="1"/>
          <p:nvPr/>
        </p:nvSpPr>
        <p:spPr>
          <a:xfrm>
            <a:off x="803567" y="2034209"/>
            <a:ext cx="7085788" cy="653414"/>
          </a:xfrm>
          <a:prstGeom prst="rect">
            <a:avLst/>
          </a:prstGeom>
        </p:spPr>
        <p:txBody>
          <a:bodyPr lIns="0" tIns="0" rIns="0" bIns="0" rtlCol="0" anchor="t">
            <a:spAutoFit/>
          </a:bodyPr>
          <a:lstStyle/>
          <a:p>
            <a:pPr algn="just">
              <a:lnSpc>
                <a:spcPts val="5460"/>
              </a:lnSpc>
              <a:spcBef>
                <a:spcPct val="0"/>
              </a:spcBef>
            </a:pPr>
            <a:r>
              <a:rPr lang="en-US" sz="3900" spc="-39">
                <a:solidFill>
                  <a:srgbClr val="000000"/>
                </a:solidFill>
                <a:ea typeface="210 네모진 030"/>
              </a:rPr>
              <a:t>설문조사 일부 (정성적 평가 부분) </a:t>
            </a:r>
          </a:p>
        </p:txBody>
      </p:sp>
      <p:sp>
        <p:nvSpPr>
          <p:cNvPr id="8" name="TextBox 8"/>
          <p:cNvSpPr txBox="1"/>
          <p:nvPr/>
        </p:nvSpPr>
        <p:spPr>
          <a:xfrm>
            <a:off x="803567" y="3566209"/>
            <a:ext cx="5053243" cy="493013"/>
          </a:xfrm>
          <a:prstGeom prst="rect">
            <a:avLst/>
          </a:prstGeom>
        </p:spPr>
        <p:txBody>
          <a:bodyPr lIns="0" tIns="0" rIns="0" bIns="0" rtlCol="0" anchor="t">
            <a:spAutoFit/>
          </a:bodyPr>
          <a:lstStyle/>
          <a:p>
            <a:pPr>
              <a:lnSpc>
                <a:spcPts val="4158"/>
              </a:lnSpc>
              <a:spcBef>
                <a:spcPct val="0"/>
              </a:spcBef>
            </a:pPr>
            <a:r>
              <a:rPr lang="en-US" sz="2700">
                <a:solidFill>
                  <a:srgbClr val="004AAD"/>
                </a:solidFill>
                <a:ea typeface="210 네모진 030"/>
              </a:rPr>
              <a:t>해당 모델이 도움이 된 부분 </a:t>
            </a:r>
          </a:p>
        </p:txBody>
      </p:sp>
      <p:sp>
        <p:nvSpPr>
          <p:cNvPr id="9" name="TextBox 9"/>
          <p:cNvSpPr txBox="1"/>
          <p:nvPr/>
        </p:nvSpPr>
        <p:spPr>
          <a:xfrm>
            <a:off x="803567" y="6358989"/>
            <a:ext cx="5053243" cy="493013"/>
          </a:xfrm>
          <a:prstGeom prst="rect">
            <a:avLst/>
          </a:prstGeom>
        </p:spPr>
        <p:txBody>
          <a:bodyPr lIns="0" tIns="0" rIns="0" bIns="0" rtlCol="0" anchor="t">
            <a:spAutoFit/>
          </a:bodyPr>
          <a:lstStyle/>
          <a:p>
            <a:pPr>
              <a:lnSpc>
                <a:spcPts val="4158"/>
              </a:lnSpc>
              <a:spcBef>
                <a:spcPct val="0"/>
              </a:spcBef>
            </a:pPr>
            <a:r>
              <a:rPr lang="en-US" sz="2700">
                <a:solidFill>
                  <a:srgbClr val="004AAD"/>
                </a:solidFill>
                <a:ea typeface="210 네모진 030"/>
              </a:rPr>
              <a:t>기존 사이트와의 차이점</a:t>
            </a:r>
          </a:p>
        </p:txBody>
      </p:sp>
      <p:sp>
        <p:nvSpPr>
          <p:cNvPr id="10" name="TextBox 10"/>
          <p:cNvSpPr txBox="1"/>
          <p:nvPr/>
        </p:nvSpPr>
        <p:spPr>
          <a:xfrm>
            <a:off x="10322160" y="6678925"/>
            <a:ext cx="7708623" cy="2159634"/>
          </a:xfrm>
          <a:prstGeom prst="rect">
            <a:avLst/>
          </a:prstGeom>
        </p:spPr>
        <p:txBody>
          <a:bodyPr lIns="0" tIns="0" rIns="0" bIns="0" rtlCol="0" anchor="t">
            <a:spAutoFit/>
          </a:bodyPr>
          <a:lstStyle/>
          <a:p>
            <a:pPr algn="ctr">
              <a:lnSpc>
                <a:spcPts val="4340"/>
              </a:lnSpc>
              <a:spcBef>
                <a:spcPct val="0"/>
              </a:spcBef>
            </a:pPr>
            <a:r>
              <a:rPr lang="en-US" sz="3100" spc="-31">
                <a:solidFill>
                  <a:srgbClr val="000000"/>
                </a:solidFill>
                <a:latin typeface="210 네모진 010 Bold"/>
              </a:rPr>
              <a:t>2. 커뮤니티 특성상 정제되지 않은 글들로 인해 불편하고 많은 시간 소비 -&gt; 특정 정보만 검색하여 볼 수 있고, 해당 결과들 또한 요약으로 제공하여 학생들의 시간낭비 감소 </a:t>
            </a:r>
          </a:p>
        </p:txBody>
      </p:sp>
      <p:sp>
        <p:nvSpPr>
          <p:cNvPr id="11" name="TextBox 11"/>
          <p:cNvSpPr txBox="1"/>
          <p:nvPr/>
        </p:nvSpPr>
        <p:spPr>
          <a:xfrm>
            <a:off x="10470872" y="4181677"/>
            <a:ext cx="7411198" cy="1616709"/>
          </a:xfrm>
          <a:prstGeom prst="rect">
            <a:avLst/>
          </a:prstGeom>
        </p:spPr>
        <p:txBody>
          <a:bodyPr lIns="0" tIns="0" rIns="0" bIns="0" rtlCol="0" anchor="t">
            <a:spAutoFit/>
          </a:bodyPr>
          <a:lstStyle/>
          <a:p>
            <a:pPr algn="ctr">
              <a:lnSpc>
                <a:spcPts val="4340"/>
              </a:lnSpc>
              <a:spcBef>
                <a:spcPct val="0"/>
              </a:spcBef>
            </a:pPr>
            <a:r>
              <a:rPr lang="en-US" sz="3100" spc="-31">
                <a:solidFill>
                  <a:srgbClr val="000000"/>
                </a:solidFill>
                <a:latin typeface="210 네모진 010 Bold"/>
              </a:rPr>
              <a:t>1. 기존 입시사이트는 점수 등의 정제된 정보만 제공 -&gt; 기존 입시 사이트에서 얻을 수 없는 친밀감 있는 정보들을 텍스트 요약으로 제공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624291" y="629051"/>
            <a:ext cx="8115300" cy="613656"/>
          </a:xfrm>
          <a:custGeom>
            <a:avLst/>
            <a:gdLst/>
            <a:ahLst/>
            <a:cxnLst/>
            <a:rect l="l" t="t" r="r" b="b"/>
            <a:pathLst>
              <a:path w="8115300" h="613656">
                <a:moveTo>
                  <a:pt x="0" y="0"/>
                </a:moveTo>
                <a:lnTo>
                  <a:pt x="8115300" y="0"/>
                </a:lnTo>
                <a:lnTo>
                  <a:pt x="8115300" y="613656"/>
                </a:lnTo>
                <a:lnTo>
                  <a:pt x="0" y="613656"/>
                </a:lnTo>
                <a:lnTo>
                  <a:pt x="0" y="0"/>
                </a:lnTo>
                <a:close/>
              </a:path>
            </a:pathLst>
          </a:custGeom>
          <a:blipFill>
            <a:blip r:embed="rId3"/>
            <a:stretch>
              <a:fillRect r="-9644"/>
            </a:stretch>
          </a:blipFill>
        </p:spPr>
      </p:sp>
      <p:sp>
        <p:nvSpPr>
          <p:cNvPr id="4" name="TextBox 4"/>
          <p:cNvSpPr txBox="1"/>
          <p:nvPr/>
        </p:nvSpPr>
        <p:spPr>
          <a:xfrm>
            <a:off x="1145857" y="254430"/>
            <a:ext cx="7080924" cy="1019175"/>
          </a:xfrm>
          <a:prstGeom prst="rect">
            <a:avLst/>
          </a:prstGeom>
        </p:spPr>
        <p:txBody>
          <a:bodyPr lIns="0" tIns="0" rIns="0" bIns="0" rtlCol="0" anchor="t">
            <a:spAutoFit/>
          </a:bodyPr>
          <a:lstStyle/>
          <a:p>
            <a:pPr marL="0" lvl="0" indent="0">
              <a:lnSpc>
                <a:spcPts val="8399"/>
              </a:lnSpc>
              <a:spcBef>
                <a:spcPct val="0"/>
              </a:spcBef>
            </a:pPr>
            <a:r>
              <a:rPr lang="en-US" sz="5999" spc="-59">
                <a:solidFill>
                  <a:srgbClr val="000000"/>
                </a:solidFill>
                <a:ea typeface="210 네모진 030 Bold"/>
              </a:rPr>
              <a:t>프로젝트 </a:t>
            </a:r>
            <a:r>
              <a:rPr lang="en-US" sz="5999" spc="-59">
                <a:solidFill>
                  <a:srgbClr val="FF3131"/>
                </a:solidFill>
                <a:ea typeface="210 네모진 030 Bold"/>
              </a:rPr>
              <a:t>한계점</a:t>
            </a:r>
            <a:r>
              <a:rPr lang="en-US" sz="5999" spc="-59">
                <a:solidFill>
                  <a:srgbClr val="000000"/>
                </a:solidFill>
                <a:latin typeface="210 네모진 030 Bold"/>
              </a:rPr>
              <a:t> </a:t>
            </a:r>
          </a:p>
        </p:txBody>
      </p:sp>
      <p:sp>
        <p:nvSpPr>
          <p:cNvPr id="5" name="TextBox 5"/>
          <p:cNvSpPr txBox="1"/>
          <p:nvPr/>
        </p:nvSpPr>
        <p:spPr>
          <a:xfrm>
            <a:off x="2113634" y="5024070"/>
            <a:ext cx="14175031" cy="601942"/>
          </a:xfrm>
          <a:prstGeom prst="rect">
            <a:avLst/>
          </a:prstGeom>
        </p:spPr>
        <p:txBody>
          <a:bodyPr lIns="0" tIns="0" rIns="0" bIns="0" rtlCol="0" anchor="t">
            <a:spAutoFit/>
          </a:bodyPr>
          <a:lstStyle/>
          <a:p>
            <a:pPr algn="ctr">
              <a:lnSpc>
                <a:spcPts val="5093"/>
              </a:lnSpc>
              <a:spcBef>
                <a:spcPct val="0"/>
              </a:spcBef>
            </a:pPr>
            <a:r>
              <a:rPr lang="en-US" sz="3638" spc="-36">
                <a:solidFill>
                  <a:srgbClr val="000000"/>
                </a:solidFill>
                <a:ea typeface="210 네모진 010 Bold"/>
              </a:rPr>
              <a:t>수만휘에 해당 게시판이 2018년에 생성되어 데이터 양이 많지 않음</a:t>
            </a:r>
          </a:p>
        </p:txBody>
      </p:sp>
      <p:sp>
        <p:nvSpPr>
          <p:cNvPr id="6" name="TextBox 6"/>
          <p:cNvSpPr txBox="1"/>
          <p:nvPr/>
        </p:nvSpPr>
        <p:spPr>
          <a:xfrm>
            <a:off x="1823902" y="6477510"/>
            <a:ext cx="14175031" cy="601942"/>
          </a:xfrm>
          <a:prstGeom prst="rect">
            <a:avLst/>
          </a:prstGeom>
        </p:spPr>
        <p:txBody>
          <a:bodyPr lIns="0" tIns="0" rIns="0" bIns="0" rtlCol="0" anchor="t">
            <a:spAutoFit/>
          </a:bodyPr>
          <a:lstStyle/>
          <a:p>
            <a:pPr algn="ctr">
              <a:lnSpc>
                <a:spcPts val="5093"/>
              </a:lnSpc>
              <a:spcBef>
                <a:spcPct val="0"/>
              </a:spcBef>
            </a:pPr>
            <a:r>
              <a:rPr lang="en-US" sz="3638" spc="-36">
                <a:solidFill>
                  <a:srgbClr val="000000"/>
                </a:solidFill>
                <a:ea typeface="210 네모진 010 Bold"/>
              </a:rPr>
              <a:t>데이터가 많이 쌓였을 때 유의미한 결과를 얻을 수 있음</a:t>
            </a:r>
          </a:p>
        </p:txBody>
      </p:sp>
      <p:sp>
        <p:nvSpPr>
          <p:cNvPr id="7" name="TextBox 7"/>
          <p:cNvSpPr txBox="1"/>
          <p:nvPr/>
        </p:nvSpPr>
        <p:spPr>
          <a:xfrm>
            <a:off x="2155717" y="3573772"/>
            <a:ext cx="14538475" cy="601942"/>
          </a:xfrm>
          <a:prstGeom prst="rect">
            <a:avLst/>
          </a:prstGeom>
        </p:spPr>
        <p:txBody>
          <a:bodyPr lIns="0" tIns="0" rIns="0" bIns="0" rtlCol="0" anchor="t">
            <a:spAutoFit/>
          </a:bodyPr>
          <a:lstStyle/>
          <a:p>
            <a:pPr algn="ctr">
              <a:lnSpc>
                <a:spcPts val="5093"/>
              </a:lnSpc>
              <a:spcBef>
                <a:spcPct val="0"/>
              </a:spcBef>
            </a:pPr>
            <a:r>
              <a:rPr lang="en-US" sz="3638" spc="-36">
                <a:solidFill>
                  <a:srgbClr val="000000"/>
                </a:solidFill>
                <a:ea typeface="210 네모진 010 Bold"/>
              </a:rPr>
              <a:t>키워드 추출이후 키워드를 활용하여 텍스트 생성 모델 만드는 것이 목표였으나</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5086350" y="4498946"/>
            <a:ext cx="8115300" cy="613656"/>
          </a:xfrm>
          <a:custGeom>
            <a:avLst/>
            <a:gdLst/>
            <a:ahLst/>
            <a:cxnLst/>
            <a:rect l="l" t="t" r="r" b="b"/>
            <a:pathLst>
              <a:path w="8115300" h="613656">
                <a:moveTo>
                  <a:pt x="0" y="0"/>
                </a:moveTo>
                <a:lnTo>
                  <a:pt x="8115300" y="0"/>
                </a:lnTo>
                <a:lnTo>
                  <a:pt x="8115300" y="613656"/>
                </a:lnTo>
                <a:lnTo>
                  <a:pt x="0" y="613656"/>
                </a:lnTo>
                <a:lnTo>
                  <a:pt x="0" y="0"/>
                </a:lnTo>
                <a:close/>
              </a:path>
            </a:pathLst>
          </a:custGeom>
          <a:blipFill>
            <a:blip r:embed="rId3"/>
            <a:stretch>
              <a:fillRect r="-9644"/>
            </a:stretch>
          </a:blipFill>
        </p:spPr>
      </p:sp>
      <p:sp>
        <p:nvSpPr>
          <p:cNvPr id="4" name="TextBox 4"/>
          <p:cNvSpPr txBox="1"/>
          <p:nvPr/>
        </p:nvSpPr>
        <p:spPr>
          <a:xfrm>
            <a:off x="7729282" y="3793893"/>
            <a:ext cx="5472368" cy="1823737"/>
          </a:xfrm>
          <a:prstGeom prst="rect">
            <a:avLst/>
          </a:prstGeom>
        </p:spPr>
        <p:txBody>
          <a:bodyPr lIns="0" tIns="0" rIns="0" bIns="0" rtlCol="0" anchor="t">
            <a:spAutoFit/>
          </a:bodyPr>
          <a:lstStyle/>
          <a:p>
            <a:pPr marL="0" lvl="0" indent="0">
              <a:lnSpc>
                <a:spcPts val="14979"/>
              </a:lnSpc>
              <a:spcBef>
                <a:spcPct val="0"/>
              </a:spcBef>
            </a:pPr>
            <a:r>
              <a:rPr lang="en-US" sz="10699" spc="-106">
                <a:solidFill>
                  <a:srgbClr val="000000"/>
                </a:solidFill>
                <a:latin typeface="210 네모진 030 Bold"/>
              </a:rPr>
              <a:t>Q&amp;A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93" b="1193"/>
          <a:stretch>
            <a:fillRect/>
          </a:stretch>
        </p:blipFill>
        <p:spPr>
          <a:xfrm>
            <a:off x="0" y="0"/>
            <a:ext cx="18288000" cy="10287000"/>
          </a:xfrm>
          <a:prstGeom prst="rect">
            <a:avLst/>
          </a:prstGeom>
        </p:spPr>
      </p:pic>
      <p:sp>
        <p:nvSpPr>
          <p:cNvPr id="3" name="Freeform 3"/>
          <p:cNvSpPr/>
          <p:nvPr/>
        </p:nvSpPr>
        <p:spPr>
          <a:xfrm>
            <a:off x="1356407" y="3388731"/>
            <a:ext cx="4136651" cy="6073753"/>
          </a:xfrm>
          <a:custGeom>
            <a:avLst/>
            <a:gdLst/>
            <a:ahLst/>
            <a:cxnLst/>
            <a:rect l="l" t="t" r="r" b="b"/>
            <a:pathLst>
              <a:path w="4136651" h="6073753">
                <a:moveTo>
                  <a:pt x="0" y="0"/>
                </a:moveTo>
                <a:lnTo>
                  <a:pt x="4136651" y="0"/>
                </a:lnTo>
                <a:lnTo>
                  <a:pt x="4136651" y="6073753"/>
                </a:lnTo>
                <a:lnTo>
                  <a:pt x="0" y="6073753"/>
                </a:lnTo>
                <a:lnTo>
                  <a:pt x="0" y="0"/>
                </a:lnTo>
                <a:close/>
              </a:path>
            </a:pathLst>
          </a:custGeom>
          <a:blipFill>
            <a:blip r:embed="rId3"/>
            <a:stretch>
              <a:fillRect/>
            </a:stretch>
          </a:blipFill>
        </p:spPr>
      </p:sp>
      <p:sp>
        <p:nvSpPr>
          <p:cNvPr id="4" name="TextBox 4"/>
          <p:cNvSpPr txBox="1"/>
          <p:nvPr/>
        </p:nvSpPr>
        <p:spPr>
          <a:xfrm>
            <a:off x="5493058" y="2241823"/>
            <a:ext cx="13163998" cy="2279014"/>
          </a:xfrm>
          <a:prstGeom prst="rect">
            <a:avLst/>
          </a:prstGeom>
        </p:spPr>
        <p:txBody>
          <a:bodyPr lIns="0" tIns="0" rIns="0" bIns="0" rtlCol="0" anchor="t">
            <a:spAutoFit/>
          </a:bodyPr>
          <a:lstStyle/>
          <a:p>
            <a:pPr>
              <a:lnSpc>
                <a:spcPts val="6235"/>
              </a:lnSpc>
            </a:pPr>
            <a:r>
              <a:rPr lang="en-US" sz="2900">
                <a:solidFill>
                  <a:srgbClr val="000000"/>
                </a:solidFill>
                <a:latin typeface="210 네모진 010"/>
              </a:rPr>
              <a:t>1. </a:t>
            </a:r>
            <a:r>
              <a:rPr lang="en-US" sz="2900">
                <a:solidFill>
                  <a:srgbClr val="000000"/>
                </a:solidFill>
                <a:ea typeface="210 네모진 010"/>
              </a:rPr>
              <a:t>기존 입시 정보 사이트의 </a:t>
            </a:r>
            <a:r>
              <a:rPr lang="en-US" sz="2900">
                <a:solidFill>
                  <a:srgbClr val="FF3131"/>
                </a:solidFill>
                <a:ea typeface="210 네모진 010 Bold"/>
              </a:rPr>
              <a:t>정보의 한계</a:t>
            </a:r>
            <a:r>
              <a:rPr lang="en-US" sz="2900">
                <a:solidFill>
                  <a:srgbClr val="000000"/>
                </a:solidFill>
                <a:latin typeface="210 네모진 010"/>
              </a:rPr>
              <a:t>, 정보를 얻을만한 </a:t>
            </a:r>
            <a:r>
              <a:rPr lang="en-US" sz="2900">
                <a:solidFill>
                  <a:srgbClr val="FF3131"/>
                </a:solidFill>
                <a:ea typeface="210 네모진 010"/>
              </a:rPr>
              <a:t>모델의 부재 </a:t>
            </a:r>
          </a:p>
          <a:p>
            <a:pPr>
              <a:lnSpc>
                <a:spcPts val="6235"/>
              </a:lnSpc>
            </a:pPr>
            <a:r>
              <a:rPr lang="en-US" sz="2900">
                <a:solidFill>
                  <a:srgbClr val="000000"/>
                </a:solidFill>
                <a:latin typeface="210 네모진 010"/>
              </a:rPr>
              <a:t>2. </a:t>
            </a:r>
            <a:r>
              <a:rPr lang="en-US" sz="2900">
                <a:solidFill>
                  <a:srgbClr val="000000"/>
                </a:solidFill>
                <a:ea typeface="210 네모진 010"/>
              </a:rPr>
              <a:t>수만휘 사이트는 커뮤니티. </a:t>
            </a:r>
          </a:p>
          <a:p>
            <a:pPr>
              <a:lnSpc>
                <a:spcPts val="6235"/>
              </a:lnSpc>
            </a:pPr>
            <a:r>
              <a:rPr lang="en-US" sz="2900">
                <a:solidFill>
                  <a:srgbClr val="FF3131"/>
                </a:solidFill>
                <a:ea typeface="210 네모진 010"/>
              </a:rPr>
              <a:t>불필요한 정보</a:t>
            </a:r>
            <a:r>
              <a:rPr lang="en-US" sz="2900">
                <a:solidFill>
                  <a:srgbClr val="000000"/>
                </a:solidFill>
                <a:latin typeface="210 네모진 010"/>
              </a:rPr>
              <a:t> 많고, 개인 </a:t>
            </a:r>
            <a:r>
              <a:rPr lang="en-US" sz="2900">
                <a:solidFill>
                  <a:srgbClr val="FF3131"/>
                </a:solidFill>
                <a:ea typeface="210 네모진 010"/>
              </a:rPr>
              <a:t>수요에 맞는 필터링된 정보</a:t>
            </a:r>
            <a:r>
              <a:rPr lang="en-US" sz="2900">
                <a:solidFill>
                  <a:srgbClr val="000000"/>
                </a:solidFill>
                <a:ea typeface="210 네모진 010"/>
              </a:rPr>
              <a:t>를 얻을 수 없음. </a:t>
            </a:r>
          </a:p>
        </p:txBody>
      </p:sp>
      <p:sp>
        <p:nvSpPr>
          <p:cNvPr id="5" name="Freeform 5"/>
          <p:cNvSpPr/>
          <p:nvPr/>
        </p:nvSpPr>
        <p:spPr>
          <a:xfrm>
            <a:off x="834841" y="1308071"/>
            <a:ext cx="6914749" cy="550808"/>
          </a:xfrm>
          <a:custGeom>
            <a:avLst/>
            <a:gdLst/>
            <a:ahLst/>
            <a:cxnLst/>
            <a:rect l="l" t="t" r="r" b="b"/>
            <a:pathLst>
              <a:path w="6914749" h="550808">
                <a:moveTo>
                  <a:pt x="0" y="0"/>
                </a:moveTo>
                <a:lnTo>
                  <a:pt x="6914750" y="0"/>
                </a:lnTo>
                <a:lnTo>
                  <a:pt x="6914750" y="550808"/>
                </a:lnTo>
                <a:lnTo>
                  <a:pt x="0" y="550808"/>
                </a:lnTo>
                <a:lnTo>
                  <a:pt x="0" y="0"/>
                </a:lnTo>
                <a:close/>
              </a:path>
            </a:pathLst>
          </a:custGeom>
          <a:blipFill>
            <a:blip r:embed="rId4"/>
            <a:stretch>
              <a:fillRect r="-15502"/>
            </a:stretch>
          </a:blipFill>
        </p:spPr>
      </p:sp>
      <p:sp>
        <p:nvSpPr>
          <p:cNvPr id="6" name="Freeform 6"/>
          <p:cNvSpPr/>
          <p:nvPr/>
        </p:nvSpPr>
        <p:spPr>
          <a:xfrm>
            <a:off x="6174947" y="5037644"/>
            <a:ext cx="11084353" cy="2313651"/>
          </a:xfrm>
          <a:custGeom>
            <a:avLst/>
            <a:gdLst/>
            <a:ahLst/>
            <a:cxnLst/>
            <a:rect l="l" t="t" r="r" b="b"/>
            <a:pathLst>
              <a:path w="11084353" h="2313651">
                <a:moveTo>
                  <a:pt x="0" y="0"/>
                </a:moveTo>
                <a:lnTo>
                  <a:pt x="11084353" y="0"/>
                </a:lnTo>
                <a:lnTo>
                  <a:pt x="11084353" y="2313650"/>
                </a:lnTo>
                <a:lnTo>
                  <a:pt x="0" y="2313650"/>
                </a:lnTo>
                <a:lnTo>
                  <a:pt x="0" y="0"/>
                </a:lnTo>
                <a:close/>
              </a:path>
            </a:pathLst>
          </a:custGeom>
          <a:blipFill>
            <a:blip r:embed="rId5"/>
            <a:stretch>
              <a:fillRect/>
            </a:stretch>
          </a:blipFill>
        </p:spPr>
      </p:sp>
      <p:sp>
        <p:nvSpPr>
          <p:cNvPr id="7" name="TextBox 7"/>
          <p:cNvSpPr txBox="1"/>
          <p:nvPr/>
        </p:nvSpPr>
        <p:spPr>
          <a:xfrm>
            <a:off x="1356407" y="914400"/>
            <a:ext cx="6065453" cy="1019175"/>
          </a:xfrm>
          <a:prstGeom prst="rect">
            <a:avLst/>
          </a:prstGeom>
        </p:spPr>
        <p:txBody>
          <a:bodyPr lIns="0" tIns="0" rIns="0" bIns="0" rtlCol="0" anchor="t">
            <a:spAutoFit/>
          </a:bodyPr>
          <a:lstStyle/>
          <a:p>
            <a:pPr marL="0" lvl="0" indent="0">
              <a:lnSpc>
                <a:spcPts val="8399"/>
              </a:lnSpc>
              <a:spcBef>
                <a:spcPct val="0"/>
              </a:spcBef>
            </a:pPr>
            <a:r>
              <a:rPr lang="en-US" sz="5999" spc="-59">
                <a:solidFill>
                  <a:srgbClr val="000000"/>
                </a:solidFill>
                <a:ea typeface="210 네모진 030 Bold"/>
              </a:rPr>
              <a:t>프로젝트 주제 요약</a:t>
            </a:r>
          </a:p>
        </p:txBody>
      </p:sp>
      <p:sp>
        <p:nvSpPr>
          <p:cNvPr id="8" name="TextBox 8"/>
          <p:cNvSpPr txBox="1"/>
          <p:nvPr/>
        </p:nvSpPr>
        <p:spPr>
          <a:xfrm>
            <a:off x="5697242" y="7810951"/>
            <a:ext cx="11840651" cy="1170940"/>
          </a:xfrm>
          <a:prstGeom prst="rect">
            <a:avLst/>
          </a:prstGeom>
        </p:spPr>
        <p:txBody>
          <a:bodyPr lIns="0" tIns="0" rIns="0" bIns="0" rtlCol="0" anchor="t">
            <a:spAutoFit/>
          </a:bodyPr>
          <a:lstStyle/>
          <a:p>
            <a:pPr algn="ctr">
              <a:lnSpc>
                <a:spcPts val="4759"/>
              </a:lnSpc>
              <a:spcBef>
                <a:spcPct val="0"/>
              </a:spcBef>
            </a:pPr>
            <a:r>
              <a:rPr lang="en-US" sz="3399">
                <a:solidFill>
                  <a:srgbClr val="004AAD"/>
                </a:solidFill>
                <a:ea typeface="210 네모진 010 Bold"/>
              </a:rPr>
              <a:t>수만휘 웹사이트에서 학생들 개개인의 수요, 특성에 맞는 정보들을 제공받을 수 있는 모델을 만들고자 함,</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TextBox 3"/>
          <p:cNvSpPr txBox="1"/>
          <p:nvPr/>
        </p:nvSpPr>
        <p:spPr>
          <a:xfrm>
            <a:off x="396552" y="923925"/>
            <a:ext cx="7895982" cy="349250"/>
          </a:xfrm>
          <a:prstGeom prst="rect">
            <a:avLst/>
          </a:prstGeom>
        </p:spPr>
        <p:txBody>
          <a:bodyPr lIns="0" tIns="0" rIns="0" bIns="0" rtlCol="0" anchor="t">
            <a:spAutoFit/>
          </a:bodyPr>
          <a:lstStyle/>
          <a:p>
            <a:pPr algn="ctr">
              <a:lnSpc>
                <a:spcPts val="2800"/>
              </a:lnSpc>
              <a:spcBef>
                <a:spcPct val="0"/>
              </a:spcBef>
            </a:pPr>
            <a:r>
              <a:rPr lang="en-US" sz="2000" spc="-20">
                <a:solidFill>
                  <a:srgbClr val="004AAD"/>
                </a:solidFill>
                <a:latin typeface="210 네모진 030 Bold"/>
              </a:rPr>
              <a:t>1. Top3 선정할 때 사용한 키워드는 어떤 기준으로 선정한 건가요?</a:t>
            </a:r>
          </a:p>
        </p:txBody>
      </p:sp>
      <p:sp>
        <p:nvSpPr>
          <p:cNvPr id="4" name="TextBox 4"/>
          <p:cNvSpPr txBox="1"/>
          <p:nvPr/>
        </p:nvSpPr>
        <p:spPr>
          <a:xfrm>
            <a:off x="990600" y="4683304"/>
            <a:ext cx="13274343" cy="701675"/>
          </a:xfrm>
          <a:prstGeom prst="rect">
            <a:avLst/>
          </a:prstGeom>
        </p:spPr>
        <p:txBody>
          <a:bodyPr lIns="0" tIns="0" rIns="0" bIns="0" rtlCol="0" anchor="t">
            <a:spAutoFit/>
          </a:bodyPr>
          <a:lstStyle/>
          <a:p>
            <a:pPr>
              <a:lnSpc>
                <a:spcPts val="2800"/>
              </a:lnSpc>
              <a:spcBef>
                <a:spcPct val="0"/>
              </a:spcBef>
            </a:pPr>
            <a:r>
              <a:rPr lang="en-US" sz="2000" spc="-20">
                <a:solidFill>
                  <a:srgbClr val="004AAD"/>
                </a:solidFill>
                <a:latin typeface="210 네모진 030 Bold"/>
              </a:rPr>
              <a:t>3. </a:t>
            </a:r>
            <a:r>
              <a:rPr lang="en-US" sz="2000" spc="-20">
                <a:solidFill>
                  <a:srgbClr val="004AAD"/>
                </a:solidFill>
                <a:ea typeface="210 네모진 030 Bold"/>
              </a:rPr>
              <a:t>수만휘 사이트에서 합격 수기 글을 보려면 카페에 가입하고, 등업까지 해야 접근이 가능한 것으로 알고 있는데, 이러한점 때문에 서비스 제공에 제한이 있지 않을까하는 의문이 듭니다.</a:t>
            </a:r>
          </a:p>
        </p:txBody>
      </p:sp>
      <p:sp>
        <p:nvSpPr>
          <p:cNvPr id="5" name="TextBox 5"/>
          <p:cNvSpPr txBox="1"/>
          <p:nvPr/>
        </p:nvSpPr>
        <p:spPr>
          <a:xfrm>
            <a:off x="1028700" y="6911347"/>
            <a:ext cx="14618444" cy="701675"/>
          </a:xfrm>
          <a:prstGeom prst="rect">
            <a:avLst/>
          </a:prstGeom>
        </p:spPr>
        <p:txBody>
          <a:bodyPr lIns="0" tIns="0" rIns="0" bIns="0" rtlCol="0" anchor="t">
            <a:spAutoFit/>
          </a:bodyPr>
          <a:lstStyle/>
          <a:p>
            <a:pPr>
              <a:lnSpc>
                <a:spcPts val="2800"/>
              </a:lnSpc>
              <a:spcBef>
                <a:spcPct val="0"/>
              </a:spcBef>
            </a:pPr>
            <a:r>
              <a:rPr lang="en-US" sz="2000" spc="-20">
                <a:solidFill>
                  <a:srgbClr val="004AAD"/>
                </a:solidFill>
                <a:latin typeface="210 네모진 030 Bold"/>
              </a:rPr>
              <a:t>4. </a:t>
            </a:r>
            <a:r>
              <a:rPr lang="en-US" sz="2000" spc="-20">
                <a:solidFill>
                  <a:srgbClr val="004AAD"/>
                </a:solidFill>
                <a:ea typeface="210 네모진 030 Bold"/>
              </a:rPr>
              <a:t>해마다 예상치 못한 변수들로 인해 합격평균에서 위아래로 꽤 떨어진 점수들이 합격을 하거나 불합격을 하게되는데이런 예외의 상황도 예측할 수 있는 방법은 없을까요</a:t>
            </a:r>
          </a:p>
        </p:txBody>
      </p:sp>
      <p:sp>
        <p:nvSpPr>
          <p:cNvPr id="6" name="TextBox 6"/>
          <p:cNvSpPr txBox="1"/>
          <p:nvPr/>
        </p:nvSpPr>
        <p:spPr>
          <a:xfrm>
            <a:off x="1205866" y="1522223"/>
            <a:ext cx="13515025" cy="1054100"/>
          </a:xfrm>
          <a:prstGeom prst="rect">
            <a:avLst/>
          </a:prstGeom>
        </p:spPr>
        <p:txBody>
          <a:bodyPr lIns="0" tIns="0" rIns="0" bIns="0" rtlCol="0" anchor="t">
            <a:spAutoFit/>
          </a:bodyPr>
          <a:lstStyle/>
          <a:p>
            <a:pPr>
              <a:lnSpc>
                <a:spcPts val="2800"/>
              </a:lnSpc>
            </a:pPr>
            <a:r>
              <a:rPr lang="en-US" sz="2000" spc="-20">
                <a:solidFill>
                  <a:srgbClr val="000000"/>
                </a:solidFill>
                <a:latin typeface="210 네모진 030"/>
              </a:rPr>
              <a:t> 스펙 항목의 row의 작성 데이터들을 확인해보았을 때, 공통적으로 많이 등장한 단어들의 각 빈도수가 어느 정도인지 1차로 확인했고,</a:t>
            </a:r>
          </a:p>
          <a:p>
            <a:pPr>
              <a:lnSpc>
                <a:spcPts val="2800"/>
              </a:lnSpc>
            </a:pPr>
            <a:r>
              <a:rPr lang="en-US" sz="2000" spc="-20">
                <a:solidFill>
                  <a:srgbClr val="000000"/>
                </a:solidFill>
                <a:ea typeface="210 네모진 030"/>
              </a:rPr>
              <a:t>실제로 학생들이 스펙으로 사용할 수 있는 기준을 검색하여 이에 적합한 단어들로 설정했고, 여러 번 테스트하여 최종 선정을 했습니다. </a:t>
            </a:r>
          </a:p>
          <a:p>
            <a:pPr>
              <a:lnSpc>
                <a:spcPts val="2800"/>
              </a:lnSpc>
              <a:spcBef>
                <a:spcPct val="0"/>
              </a:spcBef>
            </a:pPr>
            <a:r>
              <a:rPr lang="en-US" sz="2000" spc="-20">
                <a:solidFill>
                  <a:srgbClr val="000000"/>
                </a:solidFill>
                <a:latin typeface="210 네모진 030"/>
              </a:rPr>
              <a:t>  </a:t>
            </a:r>
          </a:p>
        </p:txBody>
      </p:sp>
      <p:sp>
        <p:nvSpPr>
          <p:cNvPr id="7" name="TextBox 7"/>
          <p:cNvSpPr txBox="1"/>
          <p:nvPr/>
        </p:nvSpPr>
        <p:spPr>
          <a:xfrm>
            <a:off x="1310641" y="3314879"/>
            <a:ext cx="15299912" cy="1054100"/>
          </a:xfrm>
          <a:prstGeom prst="rect">
            <a:avLst/>
          </a:prstGeom>
        </p:spPr>
        <p:txBody>
          <a:bodyPr lIns="0" tIns="0" rIns="0" bIns="0" rtlCol="0" anchor="t">
            <a:spAutoFit/>
          </a:bodyPr>
          <a:lstStyle/>
          <a:p>
            <a:pPr>
              <a:lnSpc>
                <a:spcPts val="2800"/>
              </a:lnSpc>
              <a:spcBef>
                <a:spcPct val="0"/>
              </a:spcBef>
            </a:pPr>
            <a:r>
              <a:rPr lang="en-US" sz="2000" spc="-20">
                <a:solidFill>
                  <a:srgbClr val="000000"/>
                </a:solidFill>
                <a:latin typeface="210 네모진 030"/>
              </a:rPr>
              <a:t> 네. 처음에는 정보융합학부, 정융 이런 식의 입력 모두 처리하려 하였으나, 검색창에 있는 단어를 포함하고 있는 학과를 출력하는 것으로 수정했습니다. 예를 들어 "광운/전자"라고 검색할 시, 광운대학교 전자통신공학부, 전자공학부 등 전자가 포함된 과가 출력되지만, "광운/전자공학"이라고 검색할 시 전자공학부에 대한 결과만 출력되는 형식입니다.</a:t>
            </a:r>
          </a:p>
        </p:txBody>
      </p:sp>
      <p:sp>
        <p:nvSpPr>
          <p:cNvPr id="8" name="TextBox 8"/>
          <p:cNvSpPr txBox="1"/>
          <p:nvPr/>
        </p:nvSpPr>
        <p:spPr>
          <a:xfrm>
            <a:off x="935162" y="2826736"/>
            <a:ext cx="9884271" cy="349250"/>
          </a:xfrm>
          <a:prstGeom prst="rect">
            <a:avLst/>
          </a:prstGeom>
        </p:spPr>
        <p:txBody>
          <a:bodyPr lIns="0" tIns="0" rIns="0" bIns="0" rtlCol="0" anchor="t">
            <a:spAutoFit/>
          </a:bodyPr>
          <a:lstStyle/>
          <a:p>
            <a:pPr algn="ctr">
              <a:lnSpc>
                <a:spcPts val="2800"/>
              </a:lnSpc>
              <a:spcBef>
                <a:spcPct val="0"/>
              </a:spcBef>
            </a:pPr>
            <a:r>
              <a:rPr lang="en-US" sz="2000" spc="-20">
                <a:solidFill>
                  <a:srgbClr val="004AAD"/>
                </a:solidFill>
                <a:latin typeface="210 네모진 030 Bold"/>
              </a:rPr>
              <a:t>2. </a:t>
            </a:r>
            <a:r>
              <a:rPr lang="en-US" sz="2000" spc="-20">
                <a:solidFill>
                  <a:srgbClr val="004AAD"/>
                </a:solidFill>
                <a:ea typeface="210 네모진 030 Bold"/>
              </a:rPr>
              <a:t>학교 학과를 검색할 때 ‘정보융합학부’와 똑같이 입력해야지 결과가 추출되는것인지 궁금합니다.</a:t>
            </a:r>
          </a:p>
        </p:txBody>
      </p:sp>
      <p:sp>
        <p:nvSpPr>
          <p:cNvPr id="9" name="TextBox 9"/>
          <p:cNvSpPr txBox="1"/>
          <p:nvPr/>
        </p:nvSpPr>
        <p:spPr>
          <a:xfrm>
            <a:off x="1209918" y="5632629"/>
            <a:ext cx="13577648" cy="701675"/>
          </a:xfrm>
          <a:prstGeom prst="rect">
            <a:avLst/>
          </a:prstGeom>
        </p:spPr>
        <p:txBody>
          <a:bodyPr lIns="0" tIns="0" rIns="0" bIns="0" rtlCol="0" anchor="t">
            <a:spAutoFit/>
          </a:bodyPr>
          <a:lstStyle/>
          <a:p>
            <a:pPr>
              <a:lnSpc>
                <a:spcPts val="2800"/>
              </a:lnSpc>
              <a:spcBef>
                <a:spcPct val="0"/>
              </a:spcBef>
            </a:pPr>
            <a:r>
              <a:rPr lang="en-US" sz="2000" spc="-20">
                <a:solidFill>
                  <a:srgbClr val="000000"/>
                </a:solidFill>
                <a:latin typeface="210 네모진 030"/>
              </a:rPr>
              <a:t> 저희는 수만휘 네이버 카페에 접속해야만 볼 수 있는 서비스가 아니라, 해당 글들을 크롤링해와서 서비스를 개별적으로 제공하는 것이기 때문에, 서비스 제공에는 아무 제한이 없습니다. </a:t>
            </a:r>
          </a:p>
        </p:txBody>
      </p:sp>
      <p:sp>
        <p:nvSpPr>
          <p:cNvPr id="10" name="TextBox 10"/>
          <p:cNvSpPr txBox="1"/>
          <p:nvPr/>
        </p:nvSpPr>
        <p:spPr>
          <a:xfrm>
            <a:off x="1248018" y="7860672"/>
            <a:ext cx="15710906" cy="1054100"/>
          </a:xfrm>
          <a:prstGeom prst="rect">
            <a:avLst/>
          </a:prstGeom>
        </p:spPr>
        <p:txBody>
          <a:bodyPr lIns="0" tIns="0" rIns="0" bIns="0" rtlCol="0" anchor="t">
            <a:spAutoFit/>
          </a:bodyPr>
          <a:lstStyle/>
          <a:p>
            <a:pPr>
              <a:lnSpc>
                <a:spcPts val="2800"/>
              </a:lnSpc>
              <a:spcBef>
                <a:spcPct val="0"/>
              </a:spcBef>
            </a:pPr>
            <a:r>
              <a:rPr lang="en-US" sz="2000" spc="-20">
                <a:solidFill>
                  <a:srgbClr val="000000"/>
                </a:solidFill>
                <a:latin typeface="210 네모진 030"/>
              </a:rPr>
              <a:t> 합격평균에서 위아래로 꽤 떨어진 점수들이 합격했다는 뜻은, 질문자님 말그대로 변수이기 때문에 그변수가 다음 년도에도 동일한 입시 결과일 확률은 매우 낮습니다. 그런데 저희는 모든 게시글을 보여주는 것이 아니라 top3의 게시글만 보여주는 것인데,  해당 변수의 게시물을 상단에 노출시켜버리면 해당 학교/과를 대표하는 게시물이 되는 문제가 발생하기 때문에,  저희는 보편적이고 대표성의 띄는 게시물을 노출시키고자 가중치를 두어 노출시킨 것입니다.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TextBox 3"/>
          <p:cNvSpPr txBox="1"/>
          <p:nvPr/>
        </p:nvSpPr>
        <p:spPr>
          <a:xfrm>
            <a:off x="501327" y="981075"/>
            <a:ext cx="7895982" cy="701675"/>
          </a:xfrm>
          <a:prstGeom prst="rect">
            <a:avLst/>
          </a:prstGeom>
        </p:spPr>
        <p:txBody>
          <a:bodyPr lIns="0" tIns="0" rIns="0" bIns="0" rtlCol="0" anchor="t">
            <a:spAutoFit/>
          </a:bodyPr>
          <a:lstStyle/>
          <a:p>
            <a:pPr algn="ctr">
              <a:lnSpc>
                <a:spcPts val="2800"/>
              </a:lnSpc>
            </a:pPr>
            <a:r>
              <a:rPr lang="en-US" sz="2000" spc="-20">
                <a:solidFill>
                  <a:srgbClr val="004AAD"/>
                </a:solidFill>
                <a:latin typeface="210 네모진 030 Bold"/>
              </a:rPr>
              <a:t>5. 해당 데이터에 존재하지 않는 데이터에 대해서 어떻게 대처하는지?</a:t>
            </a:r>
          </a:p>
          <a:p>
            <a:pPr algn="ctr">
              <a:lnSpc>
                <a:spcPts val="2800"/>
              </a:lnSpc>
              <a:spcBef>
                <a:spcPct val="0"/>
              </a:spcBef>
            </a:pPr>
            <a:endParaRPr lang="en-US" sz="2000" spc="-20">
              <a:solidFill>
                <a:srgbClr val="004AAD"/>
              </a:solidFill>
              <a:latin typeface="210 네모진 030 Bold"/>
            </a:endParaRPr>
          </a:p>
        </p:txBody>
      </p:sp>
      <p:sp>
        <p:nvSpPr>
          <p:cNvPr id="4" name="TextBox 4"/>
          <p:cNvSpPr txBox="1"/>
          <p:nvPr/>
        </p:nvSpPr>
        <p:spPr>
          <a:xfrm>
            <a:off x="1310641" y="1579373"/>
            <a:ext cx="15802726" cy="1054100"/>
          </a:xfrm>
          <a:prstGeom prst="rect">
            <a:avLst/>
          </a:prstGeom>
        </p:spPr>
        <p:txBody>
          <a:bodyPr lIns="0" tIns="0" rIns="0" bIns="0" rtlCol="0" anchor="t">
            <a:spAutoFit/>
          </a:bodyPr>
          <a:lstStyle/>
          <a:p>
            <a:pPr>
              <a:lnSpc>
                <a:spcPts val="2800"/>
              </a:lnSpc>
              <a:spcBef>
                <a:spcPct val="0"/>
              </a:spcBef>
            </a:pPr>
            <a:r>
              <a:rPr lang="en-US" sz="2000" spc="-20">
                <a:solidFill>
                  <a:srgbClr val="000000"/>
                </a:solidFill>
                <a:latin typeface="210 네모진 030"/>
              </a:rPr>
              <a:t> 검색모델에서를 말씀드리자면 수만휘에 있는 게시판에서 크롤링해온 데이터이기 때문에 "광운대/정보융합학부"에 대해 작성한 게시글이 존재하지 않는다면 결과는 출력이 되지 않습니다. 검색모델이 아닌 전처리 단계에서의 결측치는 결측가 존재하는 row를 삭제하기도 하고, 그냥 Nan값으로 두기도 하는 다양한 전처리 과정을 거쳤습니다.</a:t>
            </a:r>
          </a:p>
        </p:txBody>
      </p:sp>
      <p:sp>
        <p:nvSpPr>
          <p:cNvPr id="5" name="TextBox 5"/>
          <p:cNvSpPr txBox="1"/>
          <p:nvPr/>
        </p:nvSpPr>
        <p:spPr>
          <a:xfrm>
            <a:off x="-1126270" y="2863340"/>
            <a:ext cx="8480653" cy="701675"/>
          </a:xfrm>
          <a:prstGeom prst="rect">
            <a:avLst/>
          </a:prstGeom>
        </p:spPr>
        <p:txBody>
          <a:bodyPr lIns="0" tIns="0" rIns="0" bIns="0" rtlCol="0" anchor="t">
            <a:spAutoFit/>
          </a:bodyPr>
          <a:lstStyle/>
          <a:p>
            <a:pPr algn="ctr">
              <a:lnSpc>
                <a:spcPts val="2800"/>
              </a:lnSpc>
            </a:pPr>
            <a:r>
              <a:rPr lang="en-US" sz="2000" spc="-20">
                <a:solidFill>
                  <a:srgbClr val="004AAD"/>
                </a:solidFill>
                <a:latin typeface="210 네모진 030 Bold"/>
              </a:rPr>
              <a:t>6. 새로 생긴 과에 대해서는 어떻게 하나요?</a:t>
            </a:r>
          </a:p>
          <a:p>
            <a:pPr algn="ctr">
              <a:lnSpc>
                <a:spcPts val="2800"/>
              </a:lnSpc>
              <a:spcBef>
                <a:spcPct val="0"/>
              </a:spcBef>
            </a:pPr>
            <a:endParaRPr lang="en-US" sz="2000" spc="-20">
              <a:solidFill>
                <a:srgbClr val="004AAD"/>
              </a:solidFill>
              <a:latin typeface="210 네모진 030 Bold"/>
            </a:endParaRPr>
          </a:p>
        </p:txBody>
      </p:sp>
      <p:sp>
        <p:nvSpPr>
          <p:cNvPr id="6" name="TextBox 6"/>
          <p:cNvSpPr txBox="1"/>
          <p:nvPr/>
        </p:nvSpPr>
        <p:spPr>
          <a:xfrm>
            <a:off x="1310641" y="3517390"/>
            <a:ext cx="14194507" cy="701675"/>
          </a:xfrm>
          <a:prstGeom prst="rect">
            <a:avLst/>
          </a:prstGeom>
        </p:spPr>
        <p:txBody>
          <a:bodyPr lIns="0" tIns="0" rIns="0" bIns="0" rtlCol="0" anchor="t">
            <a:spAutoFit/>
          </a:bodyPr>
          <a:lstStyle/>
          <a:p>
            <a:pPr>
              <a:lnSpc>
                <a:spcPts val="2800"/>
              </a:lnSpc>
              <a:spcBef>
                <a:spcPct val="0"/>
              </a:spcBef>
            </a:pPr>
            <a:r>
              <a:rPr lang="en-US" sz="2000" spc="-20">
                <a:solidFill>
                  <a:srgbClr val="000000"/>
                </a:solidFill>
                <a:ea typeface="210 네모진 030"/>
              </a:rPr>
              <a:t>중간 발표에서도 말했듯이 신설학과는 데이터가 부족하다는 한계점이 있습니다. 하지만 이와 비슷한 계열의 전공 키워드 검색을 통해 도움이 되는 정보를 얻을 수 있을 것 입니다.</a:t>
            </a:r>
          </a:p>
        </p:txBody>
      </p:sp>
      <p:sp>
        <p:nvSpPr>
          <p:cNvPr id="7" name="TextBox 7"/>
          <p:cNvSpPr txBox="1"/>
          <p:nvPr/>
        </p:nvSpPr>
        <p:spPr>
          <a:xfrm>
            <a:off x="-1379101" y="4768850"/>
            <a:ext cx="16331182" cy="701675"/>
          </a:xfrm>
          <a:prstGeom prst="rect">
            <a:avLst/>
          </a:prstGeom>
        </p:spPr>
        <p:txBody>
          <a:bodyPr lIns="0" tIns="0" rIns="0" bIns="0" rtlCol="0" anchor="t">
            <a:spAutoFit/>
          </a:bodyPr>
          <a:lstStyle/>
          <a:p>
            <a:pPr algn="ctr">
              <a:lnSpc>
                <a:spcPts val="2800"/>
              </a:lnSpc>
            </a:pPr>
            <a:r>
              <a:rPr lang="en-US" sz="2000" spc="-20">
                <a:solidFill>
                  <a:srgbClr val="004AAD"/>
                </a:solidFill>
                <a:latin typeface="210 네모진 030 Bold"/>
              </a:rPr>
              <a:t>7. 입시 결과가 매년 달라지고 오래된 입시 결과는 유의하지 않을 수 있는데 이에 대한 기준은 어떻게 선정하실건가요?</a:t>
            </a:r>
          </a:p>
          <a:p>
            <a:pPr algn="ctr">
              <a:lnSpc>
                <a:spcPts val="2800"/>
              </a:lnSpc>
              <a:spcBef>
                <a:spcPct val="0"/>
              </a:spcBef>
            </a:pPr>
            <a:endParaRPr lang="en-US" sz="2000" spc="-20">
              <a:solidFill>
                <a:srgbClr val="004AAD"/>
              </a:solidFill>
              <a:latin typeface="210 네모진 030 Bold"/>
            </a:endParaRPr>
          </a:p>
        </p:txBody>
      </p:sp>
      <p:sp>
        <p:nvSpPr>
          <p:cNvPr id="8" name="TextBox 8"/>
          <p:cNvSpPr txBox="1"/>
          <p:nvPr/>
        </p:nvSpPr>
        <p:spPr>
          <a:xfrm>
            <a:off x="1300056" y="5422900"/>
            <a:ext cx="14952999" cy="701675"/>
          </a:xfrm>
          <a:prstGeom prst="rect">
            <a:avLst/>
          </a:prstGeom>
        </p:spPr>
        <p:txBody>
          <a:bodyPr lIns="0" tIns="0" rIns="0" bIns="0" rtlCol="0" anchor="t">
            <a:spAutoFit/>
          </a:bodyPr>
          <a:lstStyle/>
          <a:p>
            <a:pPr>
              <a:lnSpc>
                <a:spcPts val="2800"/>
              </a:lnSpc>
              <a:spcBef>
                <a:spcPct val="0"/>
              </a:spcBef>
            </a:pPr>
            <a:r>
              <a:rPr lang="en-US" sz="2000" spc="-20">
                <a:solidFill>
                  <a:srgbClr val="000000"/>
                </a:solidFill>
                <a:ea typeface="210 네모진 030"/>
              </a:rPr>
              <a:t>해당 모델은 앞서 설명 드렸듯이 23년부터 21년까지의 데이터를 사용하였고 추후 연도가 바뀔때마다 업데이트를 한다면 해당 문제는 생기지 않을 것이라고 생각합니다. 또한 랭킹 TOP 3 요약본에서 작성 날짜를 제공하기 때문에 사용자가 선택적으로 정보를 얻을 수 있도록 했습니다.</a:t>
            </a:r>
          </a:p>
        </p:txBody>
      </p:sp>
      <p:sp>
        <p:nvSpPr>
          <p:cNvPr id="9" name="TextBox 9"/>
          <p:cNvSpPr txBox="1"/>
          <p:nvPr/>
        </p:nvSpPr>
        <p:spPr>
          <a:xfrm>
            <a:off x="-1379101" y="6705600"/>
            <a:ext cx="8733484" cy="701675"/>
          </a:xfrm>
          <a:prstGeom prst="rect">
            <a:avLst/>
          </a:prstGeom>
        </p:spPr>
        <p:txBody>
          <a:bodyPr lIns="0" tIns="0" rIns="0" bIns="0" rtlCol="0" anchor="t">
            <a:spAutoFit/>
          </a:bodyPr>
          <a:lstStyle/>
          <a:p>
            <a:pPr algn="ctr">
              <a:lnSpc>
                <a:spcPts val="2800"/>
              </a:lnSpc>
            </a:pPr>
            <a:r>
              <a:rPr lang="en-US" sz="2000" spc="-20">
                <a:solidFill>
                  <a:srgbClr val="004AAD"/>
                </a:solidFill>
                <a:latin typeface="210 네모진 030 Bold"/>
              </a:rPr>
              <a:t>8. 정성적 검증에 대한 상세 결과 제시 필요</a:t>
            </a:r>
          </a:p>
          <a:p>
            <a:pPr algn="ctr">
              <a:lnSpc>
                <a:spcPts val="2800"/>
              </a:lnSpc>
              <a:spcBef>
                <a:spcPct val="0"/>
              </a:spcBef>
            </a:pPr>
            <a:endParaRPr lang="en-US" sz="2000" spc="-20">
              <a:solidFill>
                <a:srgbClr val="004AAD"/>
              </a:solidFill>
              <a:latin typeface="210 네모진 030 Bold"/>
            </a:endParaRPr>
          </a:p>
        </p:txBody>
      </p:sp>
      <p:sp>
        <p:nvSpPr>
          <p:cNvPr id="10" name="TextBox 10"/>
          <p:cNvSpPr txBox="1"/>
          <p:nvPr/>
        </p:nvSpPr>
        <p:spPr>
          <a:xfrm>
            <a:off x="1300056" y="7305675"/>
            <a:ext cx="14952999" cy="349250"/>
          </a:xfrm>
          <a:prstGeom prst="rect">
            <a:avLst/>
          </a:prstGeom>
        </p:spPr>
        <p:txBody>
          <a:bodyPr lIns="0" tIns="0" rIns="0" bIns="0" rtlCol="0" anchor="t">
            <a:spAutoFit/>
          </a:bodyPr>
          <a:lstStyle/>
          <a:p>
            <a:pPr>
              <a:lnSpc>
                <a:spcPts val="2800"/>
              </a:lnSpc>
              <a:spcBef>
                <a:spcPct val="0"/>
              </a:spcBef>
            </a:pPr>
            <a:r>
              <a:rPr lang="en-US" sz="2000" spc="-20">
                <a:solidFill>
                  <a:srgbClr val="000000"/>
                </a:solidFill>
                <a:ea typeface="210 네모진 030"/>
              </a:rPr>
              <a:t>답변</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TextBox 3"/>
          <p:cNvSpPr txBox="1"/>
          <p:nvPr/>
        </p:nvSpPr>
        <p:spPr>
          <a:xfrm>
            <a:off x="846555" y="914400"/>
            <a:ext cx="9694698" cy="349250"/>
          </a:xfrm>
          <a:prstGeom prst="rect">
            <a:avLst/>
          </a:prstGeom>
        </p:spPr>
        <p:txBody>
          <a:bodyPr lIns="0" tIns="0" rIns="0" bIns="0" rtlCol="0" anchor="t">
            <a:spAutoFit/>
          </a:bodyPr>
          <a:lstStyle/>
          <a:p>
            <a:pPr>
              <a:lnSpc>
                <a:spcPts val="2800"/>
              </a:lnSpc>
              <a:spcBef>
                <a:spcPct val="0"/>
              </a:spcBef>
            </a:pPr>
            <a:r>
              <a:rPr lang="en-US" sz="2000" spc="-20">
                <a:solidFill>
                  <a:srgbClr val="004AAD"/>
                </a:solidFill>
                <a:latin typeface="210 네모진 030 Bold"/>
              </a:rPr>
              <a:t>9. 크롤링한 데이터의 개인정보 문제가 있습니까? 입시 정보의 정확성을 평가할 수 있나요?</a:t>
            </a:r>
          </a:p>
        </p:txBody>
      </p:sp>
      <p:sp>
        <p:nvSpPr>
          <p:cNvPr id="4" name="TextBox 4"/>
          <p:cNvSpPr txBox="1"/>
          <p:nvPr/>
        </p:nvSpPr>
        <p:spPr>
          <a:xfrm>
            <a:off x="1117259" y="1455548"/>
            <a:ext cx="16324185" cy="1054100"/>
          </a:xfrm>
          <a:prstGeom prst="rect">
            <a:avLst/>
          </a:prstGeom>
        </p:spPr>
        <p:txBody>
          <a:bodyPr lIns="0" tIns="0" rIns="0" bIns="0" rtlCol="0" anchor="t">
            <a:spAutoFit/>
          </a:bodyPr>
          <a:lstStyle/>
          <a:p>
            <a:pPr>
              <a:lnSpc>
                <a:spcPts val="2800"/>
              </a:lnSpc>
              <a:spcBef>
                <a:spcPct val="0"/>
              </a:spcBef>
            </a:pPr>
            <a:r>
              <a:rPr lang="en-US" sz="2000" spc="-20">
                <a:solidFill>
                  <a:srgbClr val="000000"/>
                </a:solidFill>
                <a:latin typeface="210 네모진 030"/>
              </a:rPr>
              <a:t> 크롤링한 데이터에 개인정보라고 한다면 개인의 내신 점수 및 대학 합불 여부가 될 것 같습니다. 하지만 다른 학생들에게 정보를 제공하기 위해 남긴 글들이라 생각되어 따로 문제가 되지 않는다고 생각합니다. 입시 정보의 정확성을 평가할 수 있는 방식으로는 그 게시글에대한 정확성은 저희가 직접 확인할 수 없는 범위라고 생각됩니다. 저희가 요약하여 제시된 내신의 평균 같은 경우는 입시 사이트를 통해 비교하여 확인할 수 있을 것이라 생각됩니다.</a:t>
            </a:r>
          </a:p>
        </p:txBody>
      </p:sp>
      <p:sp>
        <p:nvSpPr>
          <p:cNvPr id="5" name="TextBox 5"/>
          <p:cNvSpPr txBox="1"/>
          <p:nvPr/>
        </p:nvSpPr>
        <p:spPr>
          <a:xfrm>
            <a:off x="846555" y="3129369"/>
            <a:ext cx="13274343" cy="349250"/>
          </a:xfrm>
          <a:prstGeom prst="rect">
            <a:avLst/>
          </a:prstGeom>
        </p:spPr>
        <p:txBody>
          <a:bodyPr lIns="0" tIns="0" rIns="0" bIns="0" rtlCol="0" anchor="t">
            <a:spAutoFit/>
          </a:bodyPr>
          <a:lstStyle/>
          <a:p>
            <a:pPr>
              <a:lnSpc>
                <a:spcPts val="2800"/>
              </a:lnSpc>
              <a:spcBef>
                <a:spcPct val="0"/>
              </a:spcBef>
            </a:pPr>
            <a:r>
              <a:rPr lang="en-US" sz="2000" spc="-20">
                <a:solidFill>
                  <a:srgbClr val="004AAD"/>
                </a:solidFill>
                <a:latin typeface="210 네모진 030 Bold"/>
              </a:rPr>
              <a:t>10. 현재 수만휘 데이터가 유용할 수 있지만, 카페라는 점에서 만약 카페가 사라진다면 대체할 수 있는 방법이 있나요?</a:t>
            </a:r>
          </a:p>
        </p:txBody>
      </p:sp>
      <p:sp>
        <p:nvSpPr>
          <p:cNvPr id="6" name="TextBox 6"/>
          <p:cNvSpPr txBox="1"/>
          <p:nvPr/>
        </p:nvSpPr>
        <p:spPr>
          <a:xfrm>
            <a:off x="827505" y="5043682"/>
            <a:ext cx="14618444" cy="349250"/>
          </a:xfrm>
          <a:prstGeom prst="rect">
            <a:avLst/>
          </a:prstGeom>
        </p:spPr>
        <p:txBody>
          <a:bodyPr lIns="0" tIns="0" rIns="0" bIns="0" rtlCol="0" anchor="t">
            <a:spAutoFit/>
          </a:bodyPr>
          <a:lstStyle/>
          <a:p>
            <a:pPr>
              <a:lnSpc>
                <a:spcPts val="2800"/>
              </a:lnSpc>
              <a:spcBef>
                <a:spcPct val="0"/>
              </a:spcBef>
            </a:pPr>
            <a:r>
              <a:rPr lang="en-US" sz="2000" spc="-20">
                <a:solidFill>
                  <a:srgbClr val="004AAD"/>
                </a:solidFill>
                <a:latin typeface="210 네모진 030 Bold"/>
              </a:rPr>
              <a:t>11. 21년도까지의 데이터를 사용하기로 한 이유가 있나요?</a:t>
            </a:r>
          </a:p>
        </p:txBody>
      </p:sp>
      <p:sp>
        <p:nvSpPr>
          <p:cNvPr id="7" name="TextBox 7"/>
          <p:cNvSpPr txBox="1"/>
          <p:nvPr/>
        </p:nvSpPr>
        <p:spPr>
          <a:xfrm>
            <a:off x="1065873" y="3722286"/>
            <a:ext cx="15749006" cy="701675"/>
          </a:xfrm>
          <a:prstGeom prst="rect">
            <a:avLst/>
          </a:prstGeom>
        </p:spPr>
        <p:txBody>
          <a:bodyPr lIns="0" tIns="0" rIns="0" bIns="0" rtlCol="0" anchor="t">
            <a:spAutoFit/>
          </a:bodyPr>
          <a:lstStyle/>
          <a:p>
            <a:pPr>
              <a:lnSpc>
                <a:spcPts val="2800"/>
              </a:lnSpc>
              <a:spcBef>
                <a:spcPct val="0"/>
              </a:spcBef>
            </a:pPr>
            <a:r>
              <a:rPr lang="en-US" sz="2000" spc="-20">
                <a:solidFill>
                  <a:srgbClr val="000000"/>
                </a:solidFill>
                <a:latin typeface="210 네모진 030"/>
              </a:rPr>
              <a:t> 저희 조의 프로젝트 주제가 수험생들에게 도움을 줄 수 있는 입시 정보 검색 모델을 만드는 것이므로, 수험생들에게 정보를 줄 수 있는 사이트 및 커뮤니티가 있다면 대체 가능할 것 같습니다.</a:t>
            </a:r>
          </a:p>
        </p:txBody>
      </p:sp>
      <p:sp>
        <p:nvSpPr>
          <p:cNvPr id="8" name="TextBox 8"/>
          <p:cNvSpPr txBox="1"/>
          <p:nvPr/>
        </p:nvSpPr>
        <p:spPr>
          <a:xfrm>
            <a:off x="1046823" y="5707257"/>
            <a:ext cx="15710906" cy="1054100"/>
          </a:xfrm>
          <a:prstGeom prst="rect">
            <a:avLst/>
          </a:prstGeom>
        </p:spPr>
        <p:txBody>
          <a:bodyPr lIns="0" tIns="0" rIns="0" bIns="0" rtlCol="0" anchor="t">
            <a:spAutoFit/>
          </a:bodyPr>
          <a:lstStyle/>
          <a:p>
            <a:pPr>
              <a:lnSpc>
                <a:spcPts val="2800"/>
              </a:lnSpc>
              <a:spcBef>
                <a:spcPct val="0"/>
              </a:spcBef>
            </a:pPr>
            <a:r>
              <a:rPr lang="en-US" sz="2000" spc="-20">
                <a:solidFill>
                  <a:srgbClr val="000000"/>
                </a:solidFill>
                <a:latin typeface="210 네모진 030"/>
              </a:rPr>
              <a:t> 21년을 기준으로 문이과 통합 교육이 시작되며 지금까지 유지되고 있다고 생각됩니다. 또한 3개년치의 데이터정도를 살펴본다면 학생들에게 조금 더 도움이 될만한 정보를 줄 수 있다고 생각되어 21년도까지의 데이터를 사용하기로 하였습니다. 추가적으로 더 이전 년도의 게시글은 수만휘에서 양식을 제공하지 않아 게시글들을 분류할 명확한 기준이 없어 전처리가 어려웠기에 21년도까지의 데이터를 사용한 것도 있습니다.</a:t>
            </a:r>
          </a:p>
        </p:txBody>
      </p:sp>
      <p:sp>
        <p:nvSpPr>
          <p:cNvPr id="9" name="TextBox 9"/>
          <p:cNvSpPr txBox="1"/>
          <p:nvPr/>
        </p:nvSpPr>
        <p:spPr>
          <a:xfrm>
            <a:off x="827505" y="7288803"/>
            <a:ext cx="14618444" cy="349250"/>
          </a:xfrm>
          <a:prstGeom prst="rect">
            <a:avLst/>
          </a:prstGeom>
        </p:spPr>
        <p:txBody>
          <a:bodyPr lIns="0" tIns="0" rIns="0" bIns="0" rtlCol="0" anchor="t">
            <a:spAutoFit/>
          </a:bodyPr>
          <a:lstStyle/>
          <a:p>
            <a:pPr>
              <a:lnSpc>
                <a:spcPts val="2800"/>
              </a:lnSpc>
              <a:spcBef>
                <a:spcPct val="0"/>
              </a:spcBef>
            </a:pPr>
            <a:r>
              <a:rPr lang="en-US" sz="2000" spc="-20">
                <a:solidFill>
                  <a:srgbClr val="004AAD"/>
                </a:solidFill>
                <a:latin typeface="210 네모진 030 Bold"/>
              </a:rPr>
              <a:t>12. 수만휘 주제를 선정한 이유가 무엇인가요?</a:t>
            </a:r>
          </a:p>
        </p:txBody>
      </p:sp>
      <p:sp>
        <p:nvSpPr>
          <p:cNvPr id="10" name="TextBox 10"/>
          <p:cNvSpPr txBox="1"/>
          <p:nvPr/>
        </p:nvSpPr>
        <p:spPr>
          <a:xfrm>
            <a:off x="1046823" y="7857128"/>
            <a:ext cx="15710906" cy="1054100"/>
          </a:xfrm>
          <a:prstGeom prst="rect">
            <a:avLst/>
          </a:prstGeom>
        </p:spPr>
        <p:txBody>
          <a:bodyPr lIns="0" tIns="0" rIns="0" bIns="0" rtlCol="0" anchor="t">
            <a:spAutoFit/>
          </a:bodyPr>
          <a:lstStyle/>
          <a:p>
            <a:pPr>
              <a:lnSpc>
                <a:spcPts val="2800"/>
              </a:lnSpc>
              <a:spcBef>
                <a:spcPct val="0"/>
              </a:spcBef>
            </a:pPr>
            <a:r>
              <a:rPr lang="en-US" sz="2000" spc="-20">
                <a:solidFill>
                  <a:srgbClr val="000000"/>
                </a:solidFill>
                <a:latin typeface="210 네모진 030"/>
              </a:rPr>
              <a:t> 진학사나 유웨이같은 사이트에서는 입시와 관련된 통계적 자료를 제공하지만 주변 친구들의 사소한 이야기나 생생한 정보는 얻을 수 없다고 생각하였습니다. 이러한 부분을 채워주는 것이 수만휘라는 커뮤니티 였는데 모두 입시를 경험해본 학생들로서 이를 사용하며 느꼈던 시간낭비, 정보 습득의 불편함등을 해소하고자 하였습니다.</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1117259" y="4849464"/>
            <a:ext cx="5919195" cy="1201716"/>
          </a:xfrm>
          <a:custGeom>
            <a:avLst/>
            <a:gdLst/>
            <a:ahLst/>
            <a:cxnLst/>
            <a:rect l="l" t="t" r="r" b="b"/>
            <a:pathLst>
              <a:path w="5919195" h="1201716">
                <a:moveTo>
                  <a:pt x="0" y="0"/>
                </a:moveTo>
                <a:lnTo>
                  <a:pt x="5919195" y="0"/>
                </a:lnTo>
                <a:lnTo>
                  <a:pt x="5919195" y="1201716"/>
                </a:lnTo>
                <a:lnTo>
                  <a:pt x="0" y="1201716"/>
                </a:lnTo>
                <a:lnTo>
                  <a:pt x="0" y="0"/>
                </a:lnTo>
                <a:close/>
              </a:path>
            </a:pathLst>
          </a:custGeom>
          <a:blipFill>
            <a:blip r:embed="rId3"/>
            <a:stretch>
              <a:fillRect/>
            </a:stretch>
          </a:blipFill>
        </p:spPr>
      </p:sp>
      <p:sp>
        <p:nvSpPr>
          <p:cNvPr id="4" name="TextBox 4"/>
          <p:cNvSpPr txBox="1"/>
          <p:nvPr/>
        </p:nvSpPr>
        <p:spPr>
          <a:xfrm>
            <a:off x="846555" y="981075"/>
            <a:ext cx="16594889" cy="1758950"/>
          </a:xfrm>
          <a:prstGeom prst="rect">
            <a:avLst/>
          </a:prstGeom>
        </p:spPr>
        <p:txBody>
          <a:bodyPr lIns="0" tIns="0" rIns="0" bIns="0" rtlCol="0" anchor="t">
            <a:spAutoFit/>
          </a:bodyPr>
          <a:lstStyle/>
          <a:p>
            <a:pPr>
              <a:lnSpc>
                <a:spcPts val="2800"/>
              </a:lnSpc>
            </a:pPr>
            <a:r>
              <a:rPr lang="en-US" sz="2000" spc="-20">
                <a:solidFill>
                  <a:srgbClr val="004AAD"/>
                </a:solidFill>
                <a:latin typeface="210 네모진 030 Bold"/>
              </a:rPr>
              <a:t>13. 결과를 보면 어떤 전형으로 합격을 했는지 나와있지 않습니다. 학생부종합인지, 교과전형인지 또 대학에 따라 이러한 전형도 세부적으로 나뉘어 지는데 이에 대한 정보가 없는 것 같습니다. 또한 수만휘를 이용하는 학생들중에서 게시글을 저렇게 올리는 학생들은 매우 소수이고 전체학생의 표본을 대체할 수 없다고 생각됩니다. 따라서 편향된 데이터를 얻을 가능 성이 매우 높은데 이에 대해서는 어떤판단을 하셨는지 궁금합니다. 대학교 각학과에 따라 분류하게되면 데이터가 매우 부족할 것이라 판단되는데 ppt에 올린 것을 제외하고 다른 학교의 학과들도 추천해서 보여주셨으면 합니다.</a:t>
            </a:r>
          </a:p>
          <a:p>
            <a:pPr>
              <a:lnSpc>
                <a:spcPts val="2800"/>
              </a:lnSpc>
              <a:spcBef>
                <a:spcPct val="0"/>
              </a:spcBef>
            </a:pPr>
            <a:endParaRPr lang="en-US" sz="2000" spc="-20">
              <a:solidFill>
                <a:srgbClr val="004AAD"/>
              </a:solidFill>
              <a:latin typeface="210 네모진 030 Bold"/>
            </a:endParaRPr>
          </a:p>
        </p:txBody>
      </p:sp>
      <p:sp>
        <p:nvSpPr>
          <p:cNvPr id="5" name="TextBox 5"/>
          <p:cNvSpPr txBox="1"/>
          <p:nvPr/>
        </p:nvSpPr>
        <p:spPr>
          <a:xfrm>
            <a:off x="1028700" y="3024689"/>
            <a:ext cx="16324185" cy="5283200"/>
          </a:xfrm>
          <a:prstGeom prst="rect">
            <a:avLst/>
          </a:prstGeom>
        </p:spPr>
        <p:txBody>
          <a:bodyPr lIns="0" tIns="0" rIns="0" bIns="0" rtlCol="0" anchor="t">
            <a:spAutoFit/>
          </a:bodyPr>
          <a:lstStyle/>
          <a:p>
            <a:pPr>
              <a:lnSpc>
                <a:spcPts val="2800"/>
              </a:lnSpc>
            </a:pPr>
            <a:r>
              <a:rPr lang="en-US" sz="2000" spc="-20">
                <a:solidFill>
                  <a:srgbClr val="000000"/>
                </a:solidFill>
                <a:latin typeface="210 네모진 030"/>
              </a:rPr>
              <a:t> 어떤 전형으로 합격했는지에 따라 다른 입시 정보를 제공해주어야 한다는 점에 동의합니다. 다만 말씀하신 것처럼 대학에 따라 전형이 세부적으로 나뉩니다. 예시를 몇개 들자면 광운대의 경우 "광운참빛인재"전형이 있고, 가천대 "가천바람개비"전형, 경희대 "네오르네상스"전형 등이 있습니다. 커뮤니티의 특성상 기본 양식은 제공되지만 모든 사용자들이 양식에 따라 글을 작성하지 않습니다. 다양한 단어로 작성된 전형명을 구분하는 데 있어 어려움이 있습니다. 그렇다고 "대학명, "학과명", "합불여부"로 태깅하지 못한 </a:t>
            </a:r>
            <a:r>
              <a:rPr lang="en-US" sz="2000" u="sng" spc="-20">
                <a:solidFill>
                  <a:srgbClr val="000000"/>
                </a:solidFill>
                <a:ea typeface="210 네모진 030 Bold"/>
              </a:rPr>
              <a:t>나머지 단어</a:t>
            </a:r>
            <a:r>
              <a:rPr lang="en-US" sz="2000" spc="-20">
                <a:solidFill>
                  <a:srgbClr val="000000"/>
                </a:solidFill>
                <a:ea typeface="210 네모진 030"/>
              </a:rPr>
              <a:t>를 "전형"으로 취급하자고 하니 </a:t>
            </a:r>
            <a:r>
              <a:rPr lang="en-US" sz="2000" spc="-20">
                <a:solidFill>
                  <a:srgbClr val="FF3131"/>
                </a:solidFill>
                <a:latin typeface="210 네모진 030"/>
              </a:rPr>
              <a:t>"서울시립대/경영/고른기회/1차 불합자소서 다 안씀"</a:t>
            </a:r>
            <a:r>
              <a:rPr lang="en-US" sz="2000" spc="-20">
                <a:solidFill>
                  <a:srgbClr val="000000"/>
                </a:solidFill>
                <a:latin typeface="210 네모진 030"/>
              </a:rPr>
              <a:t> 이와 같은 경우 </a:t>
            </a:r>
            <a:r>
              <a:rPr lang="en-US" sz="2000" spc="-20">
                <a:solidFill>
                  <a:srgbClr val="FF3131"/>
                </a:solidFill>
                <a:latin typeface="210 네모진 030"/>
              </a:rPr>
              <a:t>"고른기회","다 안씀"</a:t>
            </a:r>
            <a:r>
              <a:rPr lang="en-US" sz="2000" spc="-20">
                <a:solidFill>
                  <a:srgbClr val="000000"/>
                </a:solidFill>
                <a:ea typeface="210 네모진 030"/>
              </a:rPr>
              <a:t>이라는 단어 때문에 태깅이 어렵습니다. 따라서 전형에 따른 태깅이 불가능했기에 출력창에서 "입시 결과"를 통해 텍스트를 읽을 수 있게 제공합니다</a:t>
            </a:r>
          </a:p>
          <a:p>
            <a:pPr>
              <a:lnSpc>
                <a:spcPts val="2800"/>
              </a:lnSpc>
            </a:pPr>
            <a:endParaRPr lang="en-US" sz="2000" spc="-20">
              <a:solidFill>
                <a:srgbClr val="000000"/>
              </a:solidFill>
              <a:ea typeface="210 네모진 030"/>
            </a:endParaRPr>
          </a:p>
          <a:p>
            <a:pPr>
              <a:lnSpc>
                <a:spcPts val="2800"/>
              </a:lnSpc>
            </a:pPr>
            <a:endParaRPr lang="en-US" sz="2000" spc="-20">
              <a:solidFill>
                <a:srgbClr val="000000"/>
              </a:solidFill>
              <a:ea typeface="210 네모진 030"/>
            </a:endParaRPr>
          </a:p>
          <a:p>
            <a:pPr>
              <a:lnSpc>
                <a:spcPts val="2800"/>
              </a:lnSpc>
            </a:pPr>
            <a:endParaRPr lang="en-US" sz="2000" spc="-20">
              <a:solidFill>
                <a:srgbClr val="000000"/>
              </a:solidFill>
              <a:ea typeface="210 네모진 030"/>
            </a:endParaRPr>
          </a:p>
          <a:p>
            <a:pPr>
              <a:lnSpc>
                <a:spcPts val="2800"/>
              </a:lnSpc>
            </a:pPr>
            <a:endParaRPr lang="en-US" sz="2000" spc="-20">
              <a:solidFill>
                <a:srgbClr val="000000"/>
              </a:solidFill>
              <a:ea typeface="210 네모진 030"/>
            </a:endParaRPr>
          </a:p>
          <a:p>
            <a:pPr>
              <a:lnSpc>
                <a:spcPts val="2800"/>
              </a:lnSpc>
            </a:pPr>
            <a:r>
              <a:rPr lang="en-US" sz="2000" spc="-20">
                <a:solidFill>
                  <a:srgbClr val="000000"/>
                </a:solidFill>
                <a:latin typeface="210 네모진 030"/>
              </a:rPr>
              <a:t> 전체 학생의 표본을 대체할 수 없고, 편향된 데이터를 얻을 가능성이 높다는 질문에 대해 답변해드리겠습니다. 먼저 저희는 전체적인 통계를 내고 그에 따른 분석을 해주는 모델이 아닙니다. 그런 모델은 이미 "진학사", "유웨이" 등이 존재하지요. 이미 진학사 같은 입시 통계 사이트가 존재하는데도 많은 수험생들은 "수만휘", "오르비"와 같은 사이트를 찾습니다. 그 이유는 비슷한 또래와의 소통을 통해 자신에게 더 직접적, 직설적, 친근한 정보를 얻기 위함이라고 생각합니다. </a:t>
            </a:r>
          </a:p>
          <a:p>
            <a:pPr>
              <a:lnSpc>
                <a:spcPts val="2800"/>
              </a:lnSpc>
            </a:pPr>
            <a:r>
              <a:rPr lang="en-US" sz="2000" spc="-20">
                <a:solidFill>
                  <a:srgbClr val="000000"/>
                </a:solidFill>
                <a:ea typeface="210 네모진 030"/>
              </a:rPr>
              <a:t>따라서 저희 프로젝트는 소통창구에서의 노이즈를 줄여주고, 간편하게 볼 수 있게 만들어주는 역할을 맡은 것이지 표본을 보여주기 위함이 아니기에 표본을 대체하고 편향된 정보를 제공하는 것에 대한 걱정은 하지 않아도 될 것 같습니다!</a:t>
            </a:r>
          </a:p>
          <a:p>
            <a:pPr>
              <a:lnSpc>
                <a:spcPts val="2800"/>
              </a:lnSpc>
              <a:spcBef>
                <a:spcPct val="0"/>
              </a:spcBef>
            </a:pPr>
            <a:r>
              <a:rPr lang="en-US" sz="2000" spc="-20">
                <a:solidFill>
                  <a:srgbClr val="000000"/>
                </a:solidFill>
                <a:latin typeface="210 네모진 030"/>
              </a:rPr>
              <a:t> 추가적인 다른 학교의 학과들에 대한 검색결과는 다음 페이지에 첨부하도록 하겠습니다.</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6" b="1789"/>
          <a:stretch>
            <a:fillRect/>
          </a:stretch>
        </p:blipFill>
        <p:spPr>
          <a:xfrm>
            <a:off x="0" y="0"/>
            <a:ext cx="18288000" cy="10287000"/>
          </a:xfrm>
          <a:prstGeom prst="rect">
            <a:avLst/>
          </a:prstGeom>
        </p:spPr>
      </p:pic>
      <p:sp>
        <p:nvSpPr>
          <p:cNvPr id="3" name="Freeform 3"/>
          <p:cNvSpPr/>
          <p:nvPr/>
        </p:nvSpPr>
        <p:spPr>
          <a:xfrm>
            <a:off x="9488870" y="1486515"/>
            <a:ext cx="8184904" cy="7128787"/>
          </a:xfrm>
          <a:custGeom>
            <a:avLst/>
            <a:gdLst/>
            <a:ahLst/>
            <a:cxnLst/>
            <a:rect l="l" t="t" r="r" b="b"/>
            <a:pathLst>
              <a:path w="8184904" h="7128787">
                <a:moveTo>
                  <a:pt x="0" y="0"/>
                </a:moveTo>
                <a:lnTo>
                  <a:pt x="8184904" y="0"/>
                </a:lnTo>
                <a:lnTo>
                  <a:pt x="8184904" y="7128787"/>
                </a:lnTo>
                <a:lnTo>
                  <a:pt x="0" y="7128787"/>
                </a:lnTo>
                <a:lnTo>
                  <a:pt x="0" y="0"/>
                </a:lnTo>
                <a:close/>
              </a:path>
            </a:pathLst>
          </a:custGeom>
          <a:blipFill>
            <a:blip r:embed="rId3"/>
            <a:stretch>
              <a:fillRect/>
            </a:stretch>
          </a:blipFill>
        </p:spPr>
      </p:sp>
      <p:sp>
        <p:nvSpPr>
          <p:cNvPr id="4" name="Freeform 4"/>
          <p:cNvSpPr/>
          <p:nvPr/>
        </p:nvSpPr>
        <p:spPr>
          <a:xfrm>
            <a:off x="1234042" y="1486515"/>
            <a:ext cx="7550826" cy="7128787"/>
          </a:xfrm>
          <a:custGeom>
            <a:avLst/>
            <a:gdLst/>
            <a:ahLst/>
            <a:cxnLst/>
            <a:rect l="l" t="t" r="r" b="b"/>
            <a:pathLst>
              <a:path w="7550826" h="7128787">
                <a:moveTo>
                  <a:pt x="0" y="0"/>
                </a:moveTo>
                <a:lnTo>
                  <a:pt x="7550826" y="0"/>
                </a:lnTo>
                <a:lnTo>
                  <a:pt x="7550826" y="7128787"/>
                </a:lnTo>
                <a:lnTo>
                  <a:pt x="0" y="7128787"/>
                </a:lnTo>
                <a:lnTo>
                  <a:pt x="0" y="0"/>
                </a:lnTo>
                <a:close/>
              </a:path>
            </a:pathLst>
          </a:custGeom>
          <a:blipFill>
            <a:blip r:embed="rId4"/>
            <a:stretch>
              <a:fillRect/>
            </a:stretch>
          </a:blipFill>
        </p:spPr>
      </p:sp>
      <p:sp>
        <p:nvSpPr>
          <p:cNvPr id="5" name="TextBox 5"/>
          <p:cNvSpPr txBox="1"/>
          <p:nvPr/>
        </p:nvSpPr>
        <p:spPr>
          <a:xfrm>
            <a:off x="1234042" y="946772"/>
            <a:ext cx="2878699" cy="349250"/>
          </a:xfrm>
          <a:prstGeom prst="rect">
            <a:avLst/>
          </a:prstGeom>
        </p:spPr>
        <p:txBody>
          <a:bodyPr lIns="0" tIns="0" rIns="0" bIns="0" rtlCol="0" anchor="t">
            <a:spAutoFit/>
          </a:bodyPr>
          <a:lstStyle/>
          <a:p>
            <a:pPr>
              <a:lnSpc>
                <a:spcPts val="2800"/>
              </a:lnSpc>
              <a:spcBef>
                <a:spcPct val="0"/>
              </a:spcBef>
            </a:pPr>
            <a:r>
              <a:rPr lang="en-US" sz="2000" spc="-20">
                <a:solidFill>
                  <a:srgbClr val="000000"/>
                </a:solidFill>
                <a:ea typeface="210 네모진 030"/>
              </a:rPr>
              <a:t>상명대학교/컴퓨터과학과</a:t>
            </a:r>
          </a:p>
        </p:txBody>
      </p:sp>
      <p:sp>
        <p:nvSpPr>
          <p:cNvPr id="6" name="TextBox 6"/>
          <p:cNvSpPr txBox="1"/>
          <p:nvPr/>
        </p:nvSpPr>
        <p:spPr>
          <a:xfrm>
            <a:off x="9488870" y="946772"/>
            <a:ext cx="2878699" cy="349250"/>
          </a:xfrm>
          <a:prstGeom prst="rect">
            <a:avLst/>
          </a:prstGeom>
        </p:spPr>
        <p:txBody>
          <a:bodyPr lIns="0" tIns="0" rIns="0" bIns="0" rtlCol="0" anchor="t">
            <a:spAutoFit/>
          </a:bodyPr>
          <a:lstStyle/>
          <a:p>
            <a:pPr>
              <a:lnSpc>
                <a:spcPts val="2800"/>
              </a:lnSpc>
              <a:spcBef>
                <a:spcPct val="0"/>
              </a:spcBef>
            </a:pPr>
            <a:r>
              <a:rPr lang="en-US" sz="2000" spc="-20">
                <a:solidFill>
                  <a:srgbClr val="000000"/>
                </a:solidFill>
                <a:ea typeface="210 네모진 030"/>
              </a:rPr>
              <a:t>고려대학교/수학과</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21" b="621"/>
          <a:stretch>
            <a:fillRect/>
          </a:stretch>
        </p:blipFill>
        <p:spPr>
          <a:xfrm>
            <a:off x="0" y="0"/>
            <a:ext cx="18288000" cy="10287000"/>
          </a:xfrm>
          <a:prstGeom prst="rect">
            <a:avLst/>
          </a:prstGeom>
        </p:spPr>
      </p:pic>
      <p:sp>
        <p:nvSpPr>
          <p:cNvPr id="3" name="TextBox 3"/>
          <p:cNvSpPr txBox="1"/>
          <p:nvPr/>
        </p:nvSpPr>
        <p:spPr>
          <a:xfrm>
            <a:off x="2522444" y="5228969"/>
            <a:ext cx="2632991" cy="614420"/>
          </a:xfrm>
          <a:prstGeom prst="rect">
            <a:avLst/>
          </a:prstGeom>
        </p:spPr>
        <p:txBody>
          <a:bodyPr lIns="0" tIns="0" rIns="0" bIns="0" rtlCol="0" anchor="t">
            <a:spAutoFit/>
          </a:bodyPr>
          <a:lstStyle/>
          <a:p>
            <a:pPr algn="ctr">
              <a:lnSpc>
                <a:spcPts val="4987"/>
              </a:lnSpc>
            </a:pPr>
            <a:r>
              <a:rPr lang="en-US" sz="3562">
                <a:solidFill>
                  <a:srgbClr val="FFFFFF"/>
                </a:solidFill>
                <a:latin typeface="Jeju Hallasan"/>
              </a:rPr>
              <a:t>feat. 석환고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2718" y="-158749"/>
            <a:ext cx="18876464" cy="10864849"/>
          </a:xfrm>
          <a:custGeom>
            <a:avLst/>
            <a:gdLst/>
            <a:ahLst/>
            <a:cxnLst/>
            <a:rect l="l" t="t" r="r" b="b"/>
            <a:pathLst>
              <a:path w="18876464" h="10864849">
                <a:moveTo>
                  <a:pt x="0" y="0"/>
                </a:moveTo>
                <a:lnTo>
                  <a:pt x="18876464" y="0"/>
                </a:lnTo>
                <a:lnTo>
                  <a:pt x="18876464" y="10864849"/>
                </a:lnTo>
                <a:lnTo>
                  <a:pt x="0" y="10864849"/>
                </a:lnTo>
                <a:lnTo>
                  <a:pt x="0" y="0"/>
                </a:lnTo>
                <a:close/>
              </a:path>
            </a:pathLst>
          </a:custGeom>
          <a:blipFill>
            <a:blip r:embed="rId3"/>
            <a:stretch>
              <a:fillRect l="-16" r="-16"/>
            </a:stretch>
          </a:blipFill>
        </p:spPr>
      </p:sp>
      <p:sp>
        <p:nvSpPr>
          <p:cNvPr id="3" name="Freeform 3"/>
          <p:cNvSpPr/>
          <p:nvPr/>
        </p:nvSpPr>
        <p:spPr>
          <a:xfrm>
            <a:off x="0" y="9602568"/>
            <a:ext cx="18285714" cy="683147"/>
          </a:xfrm>
          <a:custGeom>
            <a:avLst/>
            <a:gdLst/>
            <a:ahLst/>
            <a:cxnLst/>
            <a:rect l="l" t="t" r="r" b="b"/>
            <a:pathLst>
              <a:path w="18285714" h="683147">
                <a:moveTo>
                  <a:pt x="0" y="0"/>
                </a:moveTo>
                <a:lnTo>
                  <a:pt x="18285714" y="0"/>
                </a:lnTo>
                <a:lnTo>
                  <a:pt x="18285714" y="683147"/>
                </a:lnTo>
                <a:lnTo>
                  <a:pt x="0" y="683147"/>
                </a:lnTo>
                <a:lnTo>
                  <a:pt x="0" y="0"/>
                </a:lnTo>
                <a:close/>
              </a:path>
            </a:pathLst>
          </a:custGeom>
          <a:blipFill>
            <a:blip r:embed="rId4"/>
            <a:stretch>
              <a:fillRect t="-187" b="-187"/>
            </a:stretch>
          </a:blipFill>
        </p:spPr>
      </p:sp>
      <p:sp>
        <p:nvSpPr>
          <p:cNvPr id="4" name="Freeform 4"/>
          <p:cNvSpPr/>
          <p:nvPr/>
        </p:nvSpPr>
        <p:spPr>
          <a:xfrm rot="-5400000">
            <a:off x="-1571062" y="5007154"/>
            <a:ext cx="4528356" cy="506337"/>
          </a:xfrm>
          <a:custGeom>
            <a:avLst/>
            <a:gdLst/>
            <a:ahLst/>
            <a:cxnLst/>
            <a:rect l="l" t="t" r="r" b="b"/>
            <a:pathLst>
              <a:path w="4528356" h="506337">
                <a:moveTo>
                  <a:pt x="0" y="0"/>
                </a:moveTo>
                <a:lnTo>
                  <a:pt x="4528356" y="0"/>
                </a:lnTo>
                <a:lnTo>
                  <a:pt x="4528356" y="506337"/>
                </a:lnTo>
                <a:lnTo>
                  <a:pt x="0" y="506337"/>
                </a:lnTo>
                <a:lnTo>
                  <a:pt x="0" y="0"/>
                </a:lnTo>
                <a:close/>
              </a:path>
            </a:pathLst>
          </a:custGeom>
          <a:blipFill>
            <a:blip r:embed="rId5"/>
            <a:stretch>
              <a:fillRect t="-729" b="-729"/>
            </a:stretch>
          </a:blipFill>
        </p:spPr>
      </p:sp>
      <p:sp>
        <p:nvSpPr>
          <p:cNvPr id="5" name="Freeform 5"/>
          <p:cNvSpPr/>
          <p:nvPr/>
        </p:nvSpPr>
        <p:spPr>
          <a:xfrm>
            <a:off x="1972215" y="1193024"/>
            <a:ext cx="7726686" cy="526711"/>
          </a:xfrm>
          <a:custGeom>
            <a:avLst/>
            <a:gdLst/>
            <a:ahLst/>
            <a:cxnLst/>
            <a:rect l="l" t="t" r="r" b="b"/>
            <a:pathLst>
              <a:path w="7726686" h="526711">
                <a:moveTo>
                  <a:pt x="0" y="0"/>
                </a:moveTo>
                <a:lnTo>
                  <a:pt x="7726686" y="0"/>
                </a:lnTo>
                <a:lnTo>
                  <a:pt x="7726686" y="526711"/>
                </a:lnTo>
                <a:lnTo>
                  <a:pt x="0" y="526711"/>
                </a:lnTo>
                <a:lnTo>
                  <a:pt x="0" y="0"/>
                </a:lnTo>
                <a:close/>
              </a:path>
            </a:pathLst>
          </a:custGeom>
          <a:blipFill>
            <a:blip r:embed="rId6"/>
            <a:stretch>
              <a:fillRect t="-585" b="-585"/>
            </a:stretch>
          </a:blipFill>
        </p:spPr>
      </p:sp>
      <p:sp>
        <p:nvSpPr>
          <p:cNvPr id="6" name="Freeform 6"/>
          <p:cNvSpPr/>
          <p:nvPr/>
        </p:nvSpPr>
        <p:spPr>
          <a:xfrm>
            <a:off x="2064654" y="624420"/>
            <a:ext cx="7555563" cy="1239020"/>
          </a:xfrm>
          <a:custGeom>
            <a:avLst/>
            <a:gdLst/>
            <a:ahLst/>
            <a:cxnLst/>
            <a:rect l="l" t="t" r="r" b="b"/>
            <a:pathLst>
              <a:path w="7555563" h="1239020">
                <a:moveTo>
                  <a:pt x="0" y="0"/>
                </a:moveTo>
                <a:lnTo>
                  <a:pt x="7555563" y="0"/>
                </a:lnTo>
                <a:lnTo>
                  <a:pt x="7555563" y="1239020"/>
                </a:lnTo>
                <a:lnTo>
                  <a:pt x="0" y="1239020"/>
                </a:lnTo>
                <a:lnTo>
                  <a:pt x="0" y="0"/>
                </a:lnTo>
                <a:close/>
              </a:path>
            </a:pathLst>
          </a:custGeom>
          <a:blipFill>
            <a:blip r:embed="rId7"/>
            <a:stretch>
              <a:fillRect t="-304" b="-304"/>
            </a:stretch>
          </a:blipFill>
        </p:spPr>
      </p:sp>
      <p:sp>
        <p:nvSpPr>
          <p:cNvPr id="7" name="Freeform 7"/>
          <p:cNvSpPr/>
          <p:nvPr/>
        </p:nvSpPr>
        <p:spPr>
          <a:xfrm>
            <a:off x="9915105" y="739411"/>
            <a:ext cx="7483851" cy="1093756"/>
          </a:xfrm>
          <a:custGeom>
            <a:avLst/>
            <a:gdLst/>
            <a:ahLst/>
            <a:cxnLst/>
            <a:rect l="l" t="t" r="r" b="b"/>
            <a:pathLst>
              <a:path w="7483851" h="1093756">
                <a:moveTo>
                  <a:pt x="0" y="0"/>
                </a:moveTo>
                <a:lnTo>
                  <a:pt x="7483851" y="0"/>
                </a:lnTo>
                <a:lnTo>
                  <a:pt x="7483851" y="1093756"/>
                </a:lnTo>
                <a:lnTo>
                  <a:pt x="0" y="1093756"/>
                </a:lnTo>
                <a:lnTo>
                  <a:pt x="0" y="0"/>
                </a:lnTo>
                <a:close/>
              </a:path>
            </a:pathLst>
          </a:custGeom>
          <a:blipFill>
            <a:blip r:embed="rId8"/>
            <a:stretch>
              <a:fillRect t="-55" b="-55"/>
            </a:stretch>
          </a:blipFill>
        </p:spPr>
      </p:sp>
      <p:sp>
        <p:nvSpPr>
          <p:cNvPr id="8" name="Freeform 8"/>
          <p:cNvSpPr/>
          <p:nvPr/>
        </p:nvSpPr>
        <p:spPr>
          <a:xfrm>
            <a:off x="1676306" y="8033800"/>
            <a:ext cx="1269818" cy="348999"/>
          </a:xfrm>
          <a:custGeom>
            <a:avLst/>
            <a:gdLst/>
            <a:ahLst/>
            <a:cxnLst/>
            <a:rect l="l" t="t" r="r" b="b"/>
            <a:pathLst>
              <a:path w="1269818" h="348999">
                <a:moveTo>
                  <a:pt x="0" y="0"/>
                </a:moveTo>
                <a:lnTo>
                  <a:pt x="1269818" y="0"/>
                </a:lnTo>
                <a:lnTo>
                  <a:pt x="1269818" y="348999"/>
                </a:lnTo>
                <a:lnTo>
                  <a:pt x="0" y="348999"/>
                </a:lnTo>
                <a:lnTo>
                  <a:pt x="0" y="0"/>
                </a:lnTo>
                <a:close/>
              </a:path>
            </a:pathLst>
          </a:custGeom>
          <a:blipFill>
            <a:blip r:embed="rId9"/>
            <a:stretch>
              <a:fillRect t="-232" b="-232"/>
            </a:stretch>
          </a:blipFill>
        </p:spPr>
      </p:sp>
      <p:sp>
        <p:nvSpPr>
          <p:cNvPr id="9" name="Freeform 9"/>
          <p:cNvSpPr/>
          <p:nvPr/>
        </p:nvSpPr>
        <p:spPr>
          <a:xfrm>
            <a:off x="1702687" y="2804139"/>
            <a:ext cx="7390213" cy="5116696"/>
          </a:xfrm>
          <a:custGeom>
            <a:avLst/>
            <a:gdLst/>
            <a:ahLst/>
            <a:cxnLst/>
            <a:rect l="l" t="t" r="r" b="b"/>
            <a:pathLst>
              <a:path w="7390213" h="5116696">
                <a:moveTo>
                  <a:pt x="0" y="0"/>
                </a:moveTo>
                <a:lnTo>
                  <a:pt x="7390213" y="0"/>
                </a:lnTo>
                <a:lnTo>
                  <a:pt x="7390213" y="5116696"/>
                </a:lnTo>
                <a:lnTo>
                  <a:pt x="0" y="5116696"/>
                </a:lnTo>
                <a:lnTo>
                  <a:pt x="0" y="0"/>
                </a:lnTo>
                <a:close/>
              </a:path>
            </a:pathLst>
          </a:custGeom>
          <a:blipFill>
            <a:blip r:embed="rId10"/>
            <a:stretch>
              <a:fillRect t="-67" b="-67"/>
            </a:stretch>
          </a:blipFill>
        </p:spPr>
      </p:sp>
      <p:sp>
        <p:nvSpPr>
          <p:cNvPr id="10" name="Freeform 10"/>
          <p:cNvSpPr/>
          <p:nvPr/>
        </p:nvSpPr>
        <p:spPr>
          <a:xfrm>
            <a:off x="5846033" y="4977545"/>
            <a:ext cx="2420634" cy="1892296"/>
          </a:xfrm>
          <a:custGeom>
            <a:avLst/>
            <a:gdLst/>
            <a:ahLst/>
            <a:cxnLst/>
            <a:rect l="l" t="t" r="r" b="b"/>
            <a:pathLst>
              <a:path w="2420634" h="1892296">
                <a:moveTo>
                  <a:pt x="0" y="0"/>
                </a:moveTo>
                <a:lnTo>
                  <a:pt x="2420634" y="0"/>
                </a:lnTo>
                <a:lnTo>
                  <a:pt x="2420634" y="1892296"/>
                </a:lnTo>
                <a:lnTo>
                  <a:pt x="0" y="1892296"/>
                </a:lnTo>
                <a:lnTo>
                  <a:pt x="0" y="0"/>
                </a:lnTo>
                <a:close/>
              </a:path>
            </a:pathLst>
          </a:custGeom>
          <a:blipFill>
            <a:blip r:embed="rId11"/>
            <a:stretch>
              <a:fillRect l="-86" r="-86"/>
            </a:stretch>
          </a:blipFill>
        </p:spPr>
      </p:sp>
      <p:sp>
        <p:nvSpPr>
          <p:cNvPr id="11" name="Freeform 11"/>
          <p:cNvSpPr/>
          <p:nvPr/>
        </p:nvSpPr>
        <p:spPr>
          <a:xfrm>
            <a:off x="9411189" y="2259698"/>
            <a:ext cx="3946901" cy="3571258"/>
          </a:xfrm>
          <a:custGeom>
            <a:avLst/>
            <a:gdLst/>
            <a:ahLst/>
            <a:cxnLst/>
            <a:rect l="l" t="t" r="r" b="b"/>
            <a:pathLst>
              <a:path w="3946901" h="3571258">
                <a:moveTo>
                  <a:pt x="0" y="0"/>
                </a:moveTo>
                <a:lnTo>
                  <a:pt x="3946901" y="0"/>
                </a:lnTo>
                <a:lnTo>
                  <a:pt x="3946901" y="3571258"/>
                </a:lnTo>
                <a:lnTo>
                  <a:pt x="0" y="3571258"/>
                </a:lnTo>
                <a:lnTo>
                  <a:pt x="0" y="0"/>
                </a:lnTo>
                <a:close/>
              </a:path>
            </a:pathLst>
          </a:custGeom>
          <a:blipFill>
            <a:blip r:embed="rId12"/>
            <a:stretch>
              <a:fillRect l="-67" r="-67"/>
            </a:stretch>
          </a:blipFill>
        </p:spPr>
      </p:sp>
      <p:sp>
        <p:nvSpPr>
          <p:cNvPr id="12" name="Freeform 12"/>
          <p:cNvSpPr/>
          <p:nvPr/>
        </p:nvSpPr>
        <p:spPr>
          <a:xfrm>
            <a:off x="13577958" y="2259698"/>
            <a:ext cx="3836751" cy="3511745"/>
          </a:xfrm>
          <a:custGeom>
            <a:avLst/>
            <a:gdLst/>
            <a:ahLst/>
            <a:cxnLst/>
            <a:rect l="l" t="t" r="r" b="b"/>
            <a:pathLst>
              <a:path w="3836751" h="3511745">
                <a:moveTo>
                  <a:pt x="0" y="0"/>
                </a:moveTo>
                <a:lnTo>
                  <a:pt x="3836751" y="0"/>
                </a:lnTo>
                <a:lnTo>
                  <a:pt x="3836751" y="3511745"/>
                </a:lnTo>
                <a:lnTo>
                  <a:pt x="0" y="3511745"/>
                </a:lnTo>
                <a:lnTo>
                  <a:pt x="0" y="0"/>
                </a:lnTo>
                <a:close/>
              </a:path>
            </a:pathLst>
          </a:custGeom>
          <a:blipFill>
            <a:blip r:embed="rId13"/>
            <a:stretch>
              <a:fillRect t="-18" b="-18"/>
            </a:stretch>
          </a:blipFill>
        </p:spPr>
      </p:sp>
      <p:sp>
        <p:nvSpPr>
          <p:cNvPr id="13" name="Freeform 13"/>
          <p:cNvSpPr/>
          <p:nvPr/>
        </p:nvSpPr>
        <p:spPr>
          <a:xfrm>
            <a:off x="9411189" y="6043038"/>
            <a:ext cx="5101445" cy="3054935"/>
          </a:xfrm>
          <a:custGeom>
            <a:avLst/>
            <a:gdLst/>
            <a:ahLst/>
            <a:cxnLst/>
            <a:rect l="l" t="t" r="r" b="b"/>
            <a:pathLst>
              <a:path w="5101445" h="3054935">
                <a:moveTo>
                  <a:pt x="0" y="0"/>
                </a:moveTo>
                <a:lnTo>
                  <a:pt x="5101445" y="0"/>
                </a:lnTo>
                <a:lnTo>
                  <a:pt x="5101445" y="3054935"/>
                </a:lnTo>
                <a:lnTo>
                  <a:pt x="0" y="3054935"/>
                </a:lnTo>
                <a:lnTo>
                  <a:pt x="0" y="0"/>
                </a:lnTo>
                <a:close/>
              </a:path>
            </a:pathLst>
          </a:custGeom>
          <a:blipFill>
            <a:blip r:embed="rId14"/>
            <a:stretch>
              <a:fillRect t="-3" b="-3"/>
            </a:stretch>
          </a:blipFill>
        </p:spPr>
      </p:sp>
      <p:sp>
        <p:nvSpPr>
          <p:cNvPr id="14" name="Freeform 14"/>
          <p:cNvSpPr/>
          <p:nvPr/>
        </p:nvSpPr>
        <p:spPr>
          <a:xfrm>
            <a:off x="9384808" y="9128735"/>
            <a:ext cx="3671733" cy="348999"/>
          </a:xfrm>
          <a:custGeom>
            <a:avLst/>
            <a:gdLst/>
            <a:ahLst/>
            <a:cxnLst/>
            <a:rect l="l" t="t" r="r" b="b"/>
            <a:pathLst>
              <a:path w="3671733" h="348999">
                <a:moveTo>
                  <a:pt x="0" y="0"/>
                </a:moveTo>
                <a:lnTo>
                  <a:pt x="3671733" y="0"/>
                </a:lnTo>
                <a:lnTo>
                  <a:pt x="3671733" y="348999"/>
                </a:lnTo>
                <a:lnTo>
                  <a:pt x="0" y="348999"/>
                </a:lnTo>
                <a:lnTo>
                  <a:pt x="0" y="0"/>
                </a:lnTo>
                <a:close/>
              </a:path>
            </a:pathLst>
          </a:custGeom>
          <a:blipFill>
            <a:blip r:embed="rId15"/>
            <a:stretch>
              <a:fillRect t="-423" b="-423"/>
            </a:stretch>
          </a:blipFill>
        </p:spPr>
      </p:sp>
      <p:sp>
        <p:nvSpPr>
          <p:cNvPr id="15" name="Freeform 15"/>
          <p:cNvSpPr/>
          <p:nvPr/>
        </p:nvSpPr>
        <p:spPr>
          <a:xfrm>
            <a:off x="14944670" y="6684758"/>
            <a:ext cx="2933452" cy="3616940"/>
          </a:xfrm>
          <a:custGeom>
            <a:avLst/>
            <a:gdLst/>
            <a:ahLst/>
            <a:cxnLst/>
            <a:rect l="l" t="t" r="r" b="b"/>
            <a:pathLst>
              <a:path w="2933452" h="3616940">
                <a:moveTo>
                  <a:pt x="0" y="0"/>
                </a:moveTo>
                <a:lnTo>
                  <a:pt x="2933452" y="0"/>
                </a:lnTo>
                <a:lnTo>
                  <a:pt x="2933452" y="3616940"/>
                </a:lnTo>
                <a:lnTo>
                  <a:pt x="0" y="3616940"/>
                </a:lnTo>
                <a:lnTo>
                  <a:pt x="0" y="0"/>
                </a:lnTo>
                <a:close/>
              </a:path>
            </a:pathLst>
          </a:custGeom>
          <a:blipFill>
            <a:blip r:embed="rId16"/>
            <a:stretch>
              <a:fillRect l="-131" r="-131"/>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12" y="-123249"/>
            <a:ext cx="18279388" cy="10533497"/>
          </a:xfrm>
          <a:custGeom>
            <a:avLst/>
            <a:gdLst/>
            <a:ahLst/>
            <a:cxnLst/>
            <a:rect l="l" t="t" r="r" b="b"/>
            <a:pathLst>
              <a:path w="18279388" h="10533497">
                <a:moveTo>
                  <a:pt x="0" y="0"/>
                </a:moveTo>
                <a:lnTo>
                  <a:pt x="18279388" y="0"/>
                </a:lnTo>
                <a:lnTo>
                  <a:pt x="18279388" y="10533498"/>
                </a:lnTo>
                <a:lnTo>
                  <a:pt x="0" y="10533498"/>
                </a:lnTo>
                <a:lnTo>
                  <a:pt x="0" y="0"/>
                </a:lnTo>
                <a:close/>
              </a:path>
            </a:pathLst>
          </a:custGeom>
          <a:blipFill>
            <a:blip r:embed="rId2"/>
            <a:stretch>
              <a:fillRect/>
            </a:stretch>
          </a:blipFill>
        </p:spPr>
      </p:sp>
      <p:sp>
        <p:nvSpPr>
          <p:cNvPr id="3" name="Freeform 3"/>
          <p:cNvSpPr/>
          <p:nvPr/>
        </p:nvSpPr>
        <p:spPr>
          <a:xfrm>
            <a:off x="0" y="2758440"/>
            <a:ext cx="18288000" cy="7528560"/>
          </a:xfrm>
          <a:custGeom>
            <a:avLst/>
            <a:gdLst/>
            <a:ahLst/>
            <a:cxnLst/>
            <a:rect l="l" t="t" r="r" b="b"/>
            <a:pathLst>
              <a:path w="18288000" h="7528560">
                <a:moveTo>
                  <a:pt x="0" y="0"/>
                </a:moveTo>
                <a:lnTo>
                  <a:pt x="18288000" y="0"/>
                </a:lnTo>
                <a:lnTo>
                  <a:pt x="18288000" y="7528560"/>
                </a:lnTo>
                <a:lnTo>
                  <a:pt x="0" y="7528560"/>
                </a:lnTo>
                <a:lnTo>
                  <a:pt x="0" y="0"/>
                </a:lnTo>
                <a:close/>
              </a:path>
            </a:pathLst>
          </a:custGeom>
          <a:blipFill>
            <a:blip r:embed="rId3"/>
            <a:stretch>
              <a:fillRect/>
            </a:stretch>
          </a:blipFill>
        </p:spPr>
      </p:sp>
      <p:sp>
        <p:nvSpPr>
          <p:cNvPr id="4" name="Freeform 4"/>
          <p:cNvSpPr/>
          <p:nvPr/>
        </p:nvSpPr>
        <p:spPr>
          <a:xfrm>
            <a:off x="6000633" y="1195295"/>
            <a:ext cx="5991913" cy="607616"/>
          </a:xfrm>
          <a:custGeom>
            <a:avLst/>
            <a:gdLst/>
            <a:ahLst/>
            <a:cxnLst/>
            <a:rect l="l" t="t" r="r" b="b"/>
            <a:pathLst>
              <a:path w="5991913" h="607616">
                <a:moveTo>
                  <a:pt x="0" y="0"/>
                </a:moveTo>
                <a:lnTo>
                  <a:pt x="5991913" y="0"/>
                </a:lnTo>
                <a:lnTo>
                  <a:pt x="5991913" y="607616"/>
                </a:lnTo>
                <a:lnTo>
                  <a:pt x="0" y="607616"/>
                </a:lnTo>
                <a:lnTo>
                  <a:pt x="0" y="0"/>
                </a:lnTo>
                <a:close/>
              </a:path>
            </a:pathLst>
          </a:custGeom>
          <a:blipFill>
            <a:blip r:embed="rId4"/>
            <a:stretch>
              <a:fillRect l="-13651" r="-33386"/>
            </a:stretch>
          </a:blipFill>
        </p:spPr>
      </p:sp>
      <p:sp>
        <p:nvSpPr>
          <p:cNvPr id="5" name="TextBox 5"/>
          <p:cNvSpPr txBox="1"/>
          <p:nvPr/>
        </p:nvSpPr>
        <p:spPr>
          <a:xfrm>
            <a:off x="6621687" y="914400"/>
            <a:ext cx="5044627" cy="1019175"/>
          </a:xfrm>
          <a:prstGeom prst="rect">
            <a:avLst/>
          </a:prstGeom>
        </p:spPr>
        <p:txBody>
          <a:bodyPr lIns="0" tIns="0" rIns="0" bIns="0" rtlCol="0" anchor="t">
            <a:spAutoFit/>
          </a:bodyPr>
          <a:lstStyle/>
          <a:p>
            <a:pPr marL="0" lvl="0" indent="0">
              <a:lnSpc>
                <a:spcPts val="8399"/>
              </a:lnSpc>
              <a:spcBef>
                <a:spcPct val="0"/>
              </a:spcBef>
            </a:pPr>
            <a:r>
              <a:rPr lang="en-US" sz="5999" spc="-59">
                <a:solidFill>
                  <a:srgbClr val="000000"/>
                </a:solidFill>
                <a:ea typeface="210 네모진 030 Bold"/>
              </a:rPr>
              <a:t>파이프라인 소개</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93" b="1193"/>
          <a:stretch>
            <a:fillRect/>
          </a:stretch>
        </p:blipFill>
        <p:spPr>
          <a:xfrm>
            <a:off x="0" y="0"/>
            <a:ext cx="18288000" cy="10287000"/>
          </a:xfrm>
          <a:prstGeom prst="rect">
            <a:avLst/>
          </a:prstGeom>
        </p:spPr>
      </p:pic>
      <p:sp>
        <p:nvSpPr>
          <p:cNvPr id="3" name="Freeform 3"/>
          <p:cNvSpPr/>
          <p:nvPr/>
        </p:nvSpPr>
        <p:spPr>
          <a:xfrm>
            <a:off x="2289811" y="1290875"/>
            <a:ext cx="13708378" cy="7705251"/>
          </a:xfrm>
          <a:custGeom>
            <a:avLst/>
            <a:gdLst/>
            <a:ahLst/>
            <a:cxnLst/>
            <a:rect l="l" t="t" r="r" b="b"/>
            <a:pathLst>
              <a:path w="13708378" h="7705251">
                <a:moveTo>
                  <a:pt x="0" y="0"/>
                </a:moveTo>
                <a:lnTo>
                  <a:pt x="13708378" y="0"/>
                </a:lnTo>
                <a:lnTo>
                  <a:pt x="13708378" y="7705250"/>
                </a:lnTo>
                <a:lnTo>
                  <a:pt x="0" y="7705250"/>
                </a:lnTo>
                <a:lnTo>
                  <a:pt x="0" y="0"/>
                </a:lnTo>
                <a:close/>
              </a:path>
            </a:pathLst>
          </a:custGeom>
          <a:blipFill>
            <a:blip r:embed="rId3"/>
            <a:stretch>
              <a:fillRect/>
            </a:stretch>
          </a:blipFill>
        </p:spPr>
      </p:sp>
      <p:sp>
        <p:nvSpPr>
          <p:cNvPr id="4" name="TextBox 4"/>
          <p:cNvSpPr txBox="1"/>
          <p:nvPr/>
        </p:nvSpPr>
        <p:spPr>
          <a:xfrm>
            <a:off x="5719727" y="2424664"/>
            <a:ext cx="6848546" cy="1111252"/>
          </a:xfrm>
          <a:prstGeom prst="rect">
            <a:avLst/>
          </a:prstGeom>
        </p:spPr>
        <p:txBody>
          <a:bodyPr lIns="0" tIns="0" rIns="0" bIns="0" rtlCol="0" anchor="t">
            <a:spAutoFit/>
          </a:bodyPr>
          <a:lstStyle/>
          <a:p>
            <a:pPr algn="ctr">
              <a:lnSpc>
                <a:spcPts val="9099"/>
              </a:lnSpc>
              <a:spcBef>
                <a:spcPct val="0"/>
              </a:spcBef>
            </a:pPr>
            <a:r>
              <a:rPr lang="en-US" sz="6499">
                <a:solidFill>
                  <a:srgbClr val="FFFFFF"/>
                </a:solidFill>
                <a:ea typeface="210 네모진 050"/>
              </a:rPr>
              <a:t>프로젝트 수행 결과</a:t>
            </a:r>
          </a:p>
        </p:txBody>
      </p:sp>
      <p:sp>
        <p:nvSpPr>
          <p:cNvPr id="5" name="TextBox 5"/>
          <p:cNvSpPr txBox="1"/>
          <p:nvPr/>
        </p:nvSpPr>
        <p:spPr>
          <a:xfrm>
            <a:off x="5246638" y="4306270"/>
            <a:ext cx="7963346" cy="2841500"/>
          </a:xfrm>
          <a:prstGeom prst="rect">
            <a:avLst/>
          </a:prstGeom>
        </p:spPr>
        <p:txBody>
          <a:bodyPr lIns="0" tIns="0" rIns="0" bIns="0" rtlCol="0" anchor="t">
            <a:spAutoFit/>
          </a:bodyPr>
          <a:lstStyle/>
          <a:p>
            <a:pPr marL="949954" lvl="1" indent="-474977" algn="just">
              <a:lnSpc>
                <a:spcPts val="7655"/>
              </a:lnSpc>
              <a:buFont typeface="Arial"/>
              <a:buChar char="•"/>
            </a:pPr>
            <a:r>
              <a:rPr lang="en-US" sz="4399">
                <a:solidFill>
                  <a:srgbClr val="FFFFFF"/>
                </a:solidFill>
                <a:latin typeface="210 네모진 010 Bold"/>
              </a:rPr>
              <a:t> 데이터 수집 및 전처리</a:t>
            </a:r>
          </a:p>
          <a:p>
            <a:pPr marL="949954" lvl="1" indent="-474977" algn="just">
              <a:lnSpc>
                <a:spcPts val="7655"/>
              </a:lnSpc>
              <a:buFont typeface="Arial"/>
              <a:buChar char="•"/>
            </a:pPr>
            <a:r>
              <a:rPr lang="en-US" sz="4399">
                <a:solidFill>
                  <a:srgbClr val="FFFFFF"/>
                </a:solidFill>
                <a:latin typeface="210 네모진 010 Bold"/>
              </a:rPr>
              <a:t> 텍스트 추출 및 요약 모델 개발</a:t>
            </a:r>
          </a:p>
          <a:p>
            <a:pPr marL="949954" lvl="1" indent="-474977" algn="just">
              <a:lnSpc>
                <a:spcPts val="7655"/>
              </a:lnSpc>
              <a:buFont typeface="Arial"/>
              <a:buChar char="•"/>
            </a:pPr>
            <a:r>
              <a:rPr lang="en-US" sz="4399">
                <a:solidFill>
                  <a:srgbClr val="FFFFFF"/>
                </a:solidFill>
                <a:latin typeface="210 네모진 010 Bold"/>
              </a:rPr>
              <a:t> 정보 검색 모델 개발</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93" b="1193"/>
          <a:stretch>
            <a:fillRect/>
          </a:stretch>
        </p:blipFill>
        <p:spPr>
          <a:xfrm>
            <a:off x="0" y="0"/>
            <a:ext cx="18288000" cy="10287000"/>
          </a:xfrm>
          <a:prstGeom prst="rect">
            <a:avLst/>
          </a:prstGeom>
        </p:spPr>
      </p:pic>
      <p:sp>
        <p:nvSpPr>
          <p:cNvPr id="3" name="Freeform 3"/>
          <p:cNvSpPr/>
          <p:nvPr/>
        </p:nvSpPr>
        <p:spPr>
          <a:xfrm>
            <a:off x="834841" y="836584"/>
            <a:ext cx="7531468" cy="571686"/>
          </a:xfrm>
          <a:custGeom>
            <a:avLst/>
            <a:gdLst/>
            <a:ahLst/>
            <a:cxnLst/>
            <a:rect l="l" t="t" r="r" b="b"/>
            <a:pathLst>
              <a:path w="7531468" h="571686">
                <a:moveTo>
                  <a:pt x="0" y="0"/>
                </a:moveTo>
                <a:lnTo>
                  <a:pt x="7531468" y="0"/>
                </a:lnTo>
                <a:lnTo>
                  <a:pt x="7531468" y="571686"/>
                </a:lnTo>
                <a:lnTo>
                  <a:pt x="0" y="571686"/>
                </a:lnTo>
                <a:lnTo>
                  <a:pt x="0" y="0"/>
                </a:lnTo>
                <a:close/>
              </a:path>
            </a:pathLst>
          </a:custGeom>
          <a:blipFill>
            <a:blip r:embed="rId3"/>
            <a:stretch>
              <a:fillRect r="-10064"/>
            </a:stretch>
          </a:blipFill>
        </p:spPr>
      </p:sp>
      <p:sp>
        <p:nvSpPr>
          <p:cNvPr id="4" name="Freeform 4"/>
          <p:cNvSpPr/>
          <p:nvPr/>
        </p:nvSpPr>
        <p:spPr>
          <a:xfrm>
            <a:off x="736265" y="1769390"/>
            <a:ext cx="7374002" cy="7071905"/>
          </a:xfrm>
          <a:custGeom>
            <a:avLst/>
            <a:gdLst/>
            <a:ahLst/>
            <a:cxnLst/>
            <a:rect l="l" t="t" r="r" b="b"/>
            <a:pathLst>
              <a:path w="7374002" h="7071905">
                <a:moveTo>
                  <a:pt x="0" y="0"/>
                </a:moveTo>
                <a:lnTo>
                  <a:pt x="7374002" y="0"/>
                </a:lnTo>
                <a:lnTo>
                  <a:pt x="7374002" y="7071906"/>
                </a:lnTo>
                <a:lnTo>
                  <a:pt x="0" y="7071906"/>
                </a:lnTo>
                <a:lnTo>
                  <a:pt x="0" y="0"/>
                </a:lnTo>
                <a:close/>
              </a:path>
            </a:pathLst>
          </a:custGeom>
          <a:blipFill>
            <a:blip r:embed="rId4"/>
            <a:stretch>
              <a:fillRect l="-63122" t="-7553" r="-34821"/>
            </a:stretch>
          </a:blipFill>
        </p:spPr>
      </p:sp>
      <p:sp>
        <p:nvSpPr>
          <p:cNvPr id="5" name="Freeform 5"/>
          <p:cNvSpPr/>
          <p:nvPr/>
        </p:nvSpPr>
        <p:spPr>
          <a:xfrm>
            <a:off x="10262144" y="1767768"/>
            <a:ext cx="7207968" cy="3375732"/>
          </a:xfrm>
          <a:custGeom>
            <a:avLst/>
            <a:gdLst/>
            <a:ahLst/>
            <a:cxnLst/>
            <a:rect l="l" t="t" r="r" b="b"/>
            <a:pathLst>
              <a:path w="7207968" h="3375732">
                <a:moveTo>
                  <a:pt x="0" y="0"/>
                </a:moveTo>
                <a:lnTo>
                  <a:pt x="7207968" y="0"/>
                </a:lnTo>
                <a:lnTo>
                  <a:pt x="7207968" y="3375732"/>
                </a:lnTo>
                <a:lnTo>
                  <a:pt x="0" y="3375732"/>
                </a:lnTo>
                <a:lnTo>
                  <a:pt x="0" y="0"/>
                </a:lnTo>
                <a:close/>
              </a:path>
            </a:pathLst>
          </a:custGeom>
          <a:blipFill>
            <a:blip r:embed="rId5"/>
            <a:stretch>
              <a:fillRect/>
            </a:stretch>
          </a:blipFill>
        </p:spPr>
      </p:sp>
      <p:sp>
        <p:nvSpPr>
          <p:cNvPr id="6" name="Freeform 6"/>
          <p:cNvSpPr/>
          <p:nvPr/>
        </p:nvSpPr>
        <p:spPr>
          <a:xfrm>
            <a:off x="8591937" y="4719801"/>
            <a:ext cx="1188537" cy="847397"/>
          </a:xfrm>
          <a:custGeom>
            <a:avLst/>
            <a:gdLst/>
            <a:ahLst/>
            <a:cxnLst/>
            <a:rect l="l" t="t" r="r" b="b"/>
            <a:pathLst>
              <a:path w="1188537" h="847397">
                <a:moveTo>
                  <a:pt x="0" y="0"/>
                </a:moveTo>
                <a:lnTo>
                  <a:pt x="1188537" y="0"/>
                </a:lnTo>
                <a:lnTo>
                  <a:pt x="1188537" y="847398"/>
                </a:lnTo>
                <a:lnTo>
                  <a:pt x="0" y="8473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242107" y="461962"/>
            <a:ext cx="7009902" cy="1019175"/>
          </a:xfrm>
          <a:prstGeom prst="rect">
            <a:avLst/>
          </a:prstGeom>
        </p:spPr>
        <p:txBody>
          <a:bodyPr lIns="0" tIns="0" rIns="0" bIns="0" rtlCol="0" anchor="t">
            <a:spAutoFit/>
          </a:bodyPr>
          <a:lstStyle/>
          <a:p>
            <a:pPr marL="0" lvl="0" indent="0">
              <a:lnSpc>
                <a:spcPts val="8399"/>
              </a:lnSpc>
              <a:spcBef>
                <a:spcPct val="0"/>
              </a:spcBef>
            </a:pPr>
            <a:r>
              <a:rPr lang="en-US" sz="5999" spc="-59">
                <a:solidFill>
                  <a:srgbClr val="000000"/>
                </a:solidFill>
                <a:ea typeface="210 네모진 030 Bold"/>
              </a:rPr>
              <a:t>데이터 수집(웹크롤링)</a:t>
            </a:r>
          </a:p>
        </p:txBody>
      </p:sp>
      <p:sp>
        <p:nvSpPr>
          <p:cNvPr id="8" name="TextBox 8"/>
          <p:cNvSpPr txBox="1"/>
          <p:nvPr/>
        </p:nvSpPr>
        <p:spPr>
          <a:xfrm>
            <a:off x="10262144" y="5379911"/>
            <a:ext cx="6779603" cy="3461385"/>
          </a:xfrm>
          <a:prstGeom prst="rect">
            <a:avLst/>
          </a:prstGeom>
        </p:spPr>
        <p:txBody>
          <a:bodyPr lIns="0" tIns="0" rIns="0" bIns="0" rtlCol="0" anchor="t">
            <a:spAutoFit/>
          </a:bodyPr>
          <a:lstStyle/>
          <a:p>
            <a:pPr marL="647702" lvl="1" indent="-323851">
              <a:lnSpc>
                <a:spcPts val="4620"/>
              </a:lnSpc>
              <a:buFont typeface="Arial"/>
              <a:buChar char="•"/>
            </a:pPr>
            <a:r>
              <a:rPr lang="en-US" sz="3000">
                <a:solidFill>
                  <a:srgbClr val="000000"/>
                </a:solidFill>
                <a:ea typeface="210 네모진 010 Bold"/>
              </a:rPr>
              <a:t>수만휘 = 동적 웹 페이지</a:t>
            </a:r>
          </a:p>
          <a:p>
            <a:pPr>
              <a:lnSpc>
                <a:spcPts val="4620"/>
              </a:lnSpc>
              <a:spcBef>
                <a:spcPct val="0"/>
              </a:spcBef>
            </a:pPr>
            <a:r>
              <a:rPr lang="en-US" sz="3000">
                <a:solidFill>
                  <a:srgbClr val="000000"/>
                </a:solidFill>
                <a:latin typeface="210 네모진 010 Bold"/>
              </a:rPr>
              <a:t>[동적 웹 크롤링] 방식 사용</a:t>
            </a:r>
          </a:p>
          <a:p>
            <a:pPr marL="647702" lvl="1" indent="-323851">
              <a:lnSpc>
                <a:spcPts val="4620"/>
              </a:lnSpc>
              <a:spcBef>
                <a:spcPct val="0"/>
              </a:spcBef>
              <a:buFont typeface="Arial"/>
              <a:buChar char="•"/>
            </a:pPr>
            <a:r>
              <a:rPr lang="en-US" sz="3000">
                <a:solidFill>
                  <a:srgbClr val="000000"/>
                </a:solidFill>
                <a:latin typeface="210 네모진 010 Bold"/>
              </a:rPr>
              <a:t> 사용 라이브러리 : </a:t>
            </a:r>
          </a:p>
          <a:p>
            <a:pPr>
              <a:lnSpc>
                <a:spcPts val="4620"/>
              </a:lnSpc>
              <a:spcBef>
                <a:spcPct val="0"/>
              </a:spcBef>
            </a:pPr>
            <a:r>
              <a:rPr lang="en-US" sz="3000">
                <a:solidFill>
                  <a:srgbClr val="000000"/>
                </a:solidFill>
                <a:latin typeface="210 네모진 010 Bold"/>
              </a:rPr>
              <a:t>python selenium, beautifulsoup4</a:t>
            </a:r>
          </a:p>
          <a:p>
            <a:pPr marL="647702" lvl="1" indent="-323851">
              <a:lnSpc>
                <a:spcPts val="4620"/>
              </a:lnSpc>
              <a:spcBef>
                <a:spcPct val="0"/>
              </a:spcBef>
              <a:buFont typeface="Arial"/>
              <a:buChar char="•"/>
            </a:pPr>
            <a:r>
              <a:rPr lang="en-US" sz="3000">
                <a:solidFill>
                  <a:srgbClr val="000000"/>
                </a:solidFill>
                <a:latin typeface="210 네모진 010 Bold"/>
              </a:rPr>
              <a:t>21년도 데이터까지 사용하기 위해 300페이지 가량의 데이터를 크롤링</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93" b="1193"/>
          <a:stretch>
            <a:fillRect/>
          </a:stretch>
        </p:blipFill>
        <p:spPr>
          <a:xfrm>
            <a:off x="0" y="0"/>
            <a:ext cx="18288000" cy="10287000"/>
          </a:xfrm>
          <a:prstGeom prst="rect">
            <a:avLst/>
          </a:prstGeom>
        </p:spPr>
      </p:pic>
      <p:sp>
        <p:nvSpPr>
          <p:cNvPr id="3" name="Freeform 3"/>
          <p:cNvSpPr/>
          <p:nvPr/>
        </p:nvSpPr>
        <p:spPr>
          <a:xfrm>
            <a:off x="834841" y="836584"/>
            <a:ext cx="7531468" cy="571686"/>
          </a:xfrm>
          <a:custGeom>
            <a:avLst/>
            <a:gdLst/>
            <a:ahLst/>
            <a:cxnLst/>
            <a:rect l="l" t="t" r="r" b="b"/>
            <a:pathLst>
              <a:path w="7531468" h="571686">
                <a:moveTo>
                  <a:pt x="0" y="0"/>
                </a:moveTo>
                <a:lnTo>
                  <a:pt x="7531468" y="0"/>
                </a:lnTo>
                <a:lnTo>
                  <a:pt x="7531468" y="571686"/>
                </a:lnTo>
                <a:lnTo>
                  <a:pt x="0" y="571686"/>
                </a:lnTo>
                <a:lnTo>
                  <a:pt x="0" y="0"/>
                </a:lnTo>
                <a:close/>
              </a:path>
            </a:pathLst>
          </a:custGeom>
          <a:blipFill>
            <a:blip r:embed="rId3"/>
            <a:stretch>
              <a:fillRect r="-10064"/>
            </a:stretch>
          </a:blipFill>
        </p:spPr>
      </p:sp>
      <p:sp>
        <p:nvSpPr>
          <p:cNvPr id="4" name="Freeform 4"/>
          <p:cNvSpPr/>
          <p:nvPr/>
        </p:nvSpPr>
        <p:spPr>
          <a:xfrm>
            <a:off x="7271273" y="2115146"/>
            <a:ext cx="980736" cy="699240"/>
          </a:xfrm>
          <a:custGeom>
            <a:avLst/>
            <a:gdLst/>
            <a:ahLst/>
            <a:cxnLst/>
            <a:rect l="l" t="t" r="r" b="b"/>
            <a:pathLst>
              <a:path w="980736" h="699240">
                <a:moveTo>
                  <a:pt x="0" y="0"/>
                </a:moveTo>
                <a:lnTo>
                  <a:pt x="980736" y="0"/>
                </a:lnTo>
                <a:lnTo>
                  <a:pt x="980736" y="699240"/>
                </a:lnTo>
                <a:lnTo>
                  <a:pt x="0" y="699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5297" y="2132110"/>
            <a:ext cx="5499026" cy="4142988"/>
          </a:xfrm>
          <a:custGeom>
            <a:avLst/>
            <a:gdLst/>
            <a:ahLst/>
            <a:cxnLst/>
            <a:rect l="l" t="t" r="r" b="b"/>
            <a:pathLst>
              <a:path w="5499026" h="4142988">
                <a:moveTo>
                  <a:pt x="0" y="0"/>
                </a:moveTo>
                <a:lnTo>
                  <a:pt x="5499027" y="0"/>
                </a:lnTo>
                <a:lnTo>
                  <a:pt x="5499027" y="4142988"/>
                </a:lnTo>
                <a:lnTo>
                  <a:pt x="0" y="4142988"/>
                </a:lnTo>
                <a:lnTo>
                  <a:pt x="0" y="0"/>
                </a:lnTo>
                <a:close/>
              </a:path>
            </a:pathLst>
          </a:custGeom>
          <a:blipFill>
            <a:blip r:embed="rId6"/>
            <a:stretch>
              <a:fillRect/>
            </a:stretch>
          </a:blipFill>
        </p:spPr>
      </p:sp>
      <p:sp>
        <p:nvSpPr>
          <p:cNvPr id="6" name="Freeform 6"/>
          <p:cNvSpPr/>
          <p:nvPr/>
        </p:nvSpPr>
        <p:spPr>
          <a:xfrm>
            <a:off x="8490134" y="1122427"/>
            <a:ext cx="4393019" cy="2255646"/>
          </a:xfrm>
          <a:custGeom>
            <a:avLst/>
            <a:gdLst/>
            <a:ahLst/>
            <a:cxnLst/>
            <a:rect l="l" t="t" r="r" b="b"/>
            <a:pathLst>
              <a:path w="4393019" h="2255646">
                <a:moveTo>
                  <a:pt x="0" y="0"/>
                </a:moveTo>
                <a:lnTo>
                  <a:pt x="4393019" y="0"/>
                </a:lnTo>
                <a:lnTo>
                  <a:pt x="4393019" y="2255646"/>
                </a:lnTo>
                <a:lnTo>
                  <a:pt x="0" y="2255646"/>
                </a:lnTo>
                <a:lnTo>
                  <a:pt x="0" y="0"/>
                </a:lnTo>
                <a:close/>
              </a:path>
            </a:pathLst>
          </a:custGeom>
          <a:blipFill>
            <a:blip r:embed="rId7"/>
            <a:stretch>
              <a:fillRect/>
            </a:stretch>
          </a:blipFill>
        </p:spPr>
      </p:sp>
      <p:sp>
        <p:nvSpPr>
          <p:cNvPr id="7" name="Freeform 7"/>
          <p:cNvSpPr/>
          <p:nvPr/>
        </p:nvSpPr>
        <p:spPr>
          <a:xfrm>
            <a:off x="9851870" y="5143500"/>
            <a:ext cx="6620714" cy="3645480"/>
          </a:xfrm>
          <a:custGeom>
            <a:avLst/>
            <a:gdLst/>
            <a:ahLst/>
            <a:cxnLst/>
            <a:rect l="l" t="t" r="r" b="b"/>
            <a:pathLst>
              <a:path w="6620714" h="3645480">
                <a:moveTo>
                  <a:pt x="0" y="0"/>
                </a:moveTo>
                <a:lnTo>
                  <a:pt x="6620714" y="0"/>
                </a:lnTo>
                <a:lnTo>
                  <a:pt x="6620714" y="3645480"/>
                </a:lnTo>
                <a:lnTo>
                  <a:pt x="0" y="3645480"/>
                </a:lnTo>
                <a:lnTo>
                  <a:pt x="0" y="0"/>
                </a:lnTo>
                <a:close/>
              </a:path>
            </a:pathLst>
          </a:custGeom>
          <a:blipFill>
            <a:blip r:embed="rId8"/>
            <a:stretch>
              <a:fillRect/>
            </a:stretch>
          </a:blipFill>
        </p:spPr>
      </p:sp>
      <p:sp>
        <p:nvSpPr>
          <p:cNvPr id="8" name="TextBox 8"/>
          <p:cNvSpPr txBox="1"/>
          <p:nvPr/>
        </p:nvSpPr>
        <p:spPr>
          <a:xfrm>
            <a:off x="1242107" y="461962"/>
            <a:ext cx="7009902" cy="1019175"/>
          </a:xfrm>
          <a:prstGeom prst="rect">
            <a:avLst/>
          </a:prstGeom>
        </p:spPr>
        <p:txBody>
          <a:bodyPr lIns="0" tIns="0" rIns="0" bIns="0" rtlCol="0" anchor="t">
            <a:spAutoFit/>
          </a:bodyPr>
          <a:lstStyle/>
          <a:p>
            <a:pPr marL="0" lvl="0" indent="0">
              <a:lnSpc>
                <a:spcPts val="8399"/>
              </a:lnSpc>
              <a:spcBef>
                <a:spcPct val="0"/>
              </a:spcBef>
            </a:pPr>
            <a:r>
              <a:rPr lang="en-US" sz="5999" spc="-59">
                <a:solidFill>
                  <a:srgbClr val="000000"/>
                </a:solidFill>
                <a:ea typeface="210 네모진 030 Bold"/>
              </a:rPr>
              <a:t>데이터 수집(웹크롤링)</a:t>
            </a:r>
          </a:p>
        </p:txBody>
      </p:sp>
      <p:sp>
        <p:nvSpPr>
          <p:cNvPr id="9" name="TextBox 9"/>
          <p:cNvSpPr txBox="1"/>
          <p:nvPr/>
        </p:nvSpPr>
        <p:spPr>
          <a:xfrm>
            <a:off x="1335609" y="6510987"/>
            <a:ext cx="6916400" cy="2002281"/>
          </a:xfrm>
          <a:prstGeom prst="rect">
            <a:avLst/>
          </a:prstGeom>
        </p:spPr>
        <p:txBody>
          <a:bodyPr lIns="0" tIns="0" rIns="0" bIns="0" rtlCol="0" anchor="t">
            <a:spAutoFit/>
          </a:bodyPr>
          <a:lstStyle/>
          <a:p>
            <a:pPr marL="561344" lvl="1" indent="-280672">
              <a:lnSpc>
                <a:spcPts val="4004"/>
              </a:lnSpc>
              <a:buFont typeface="Arial"/>
              <a:buChar char="•"/>
            </a:pPr>
            <a:r>
              <a:rPr lang="en-US" sz="2600">
                <a:solidFill>
                  <a:srgbClr val="000000"/>
                </a:solidFill>
                <a:ea typeface="210 네모진 010 Bold"/>
              </a:rPr>
              <a:t>수만휘 웹크롤링을 위해 chromedriver사용</a:t>
            </a:r>
          </a:p>
          <a:p>
            <a:pPr>
              <a:lnSpc>
                <a:spcPts val="4004"/>
              </a:lnSpc>
              <a:spcBef>
                <a:spcPct val="0"/>
              </a:spcBef>
            </a:pPr>
            <a:r>
              <a:rPr lang="en-US" sz="2600">
                <a:solidFill>
                  <a:srgbClr val="000000"/>
                </a:solidFill>
                <a:latin typeface="210 네모진 010 Bold"/>
              </a:rPr>
              <a:t>(카페에 경우 등급제한이 걸리는 게시판이 있기 때문에 네이버 로그인 이후 접근 가능하므로, 로그인 창 접속해서 로그인 이후 카페에 이동하도록 코드 수정)</a:t>
            </a:r>
          </a:p>
        </p:txBody>
      </p:sp>
      <p:sp>
        <p:nvSpPr>
          <p:cNvPr id="10" name="TextBox 10"/>
          <p:cNvSpPr txBox="1"/>
          <p:nvPr/>
        </p:nvSpPr>
        <p:spPr>
          <a:xfrm>
            <a:off x="7947555" y="3462375"/>
            <a:ext cx="7764446" cy="1396733"/>
          </a:xfrm>
          <a:prstGeom prst="rect">
            <a:avLst/>
          </a:prstGeom>
        </p:spPr>
        <p:txBody>
          <a:bodyPr lIns="0" tIns="0" rIns="0" bIns="0" rtlCol="0" anchor="t">
            <a:spAutoFit/>
          </a:bodyPr>
          <a:lstStyle/>
          <a:p>
            <a:pPr marL="524835" lvl="1" indent="-262417">
              <a:lnSpc>
                <a:spcPts val="3743"/>
              </a:lnSpc>
              <a:buFont typeface="Arial"/>
              <a:buChar char="•"/>
            </a:pPr>
            <a:r>
              <a:rPr lang="en-US" sz="2430">
                <a:solidFill>
                  <a:srgbClr val="000000"/>
                </a:solidFill>
                <a:ea typeface="210 네모진 010 Bold"/>
              </a:rPr>
              <a:t>게시판 링크 복사</a:t>
            </a:r>
          </a:p>
          <a:p>
            <a:pPr>
              <a:lnSpc>
                <a:spcPts val="3743"/>
              </a:lnSpc>
            </a:pPr>
            <a:r>
              <a:rPr lang="en-US" sz="2430">
                <a:solidFill>
                  <a:srgbClr val="000000"/>
                </a:solidFill>
                <a:latin typeface="210 네모진 010 Bold"/>
              </a:rPr>
              <a:t>"https://cafe.naver.com/.../search.page=</a:t>
            </a:r>
            <a:r>
              <a:rPr lang="en-US" sz="2430">
                <a:solidFill>
                  <a:srgbClr val="FF3131"/>
                </a:solidFill>
                <a:latin typeface="210 네모진 010 Bold"/>
              </a:rPr>
              <a:t>{page}</a:t>
            </a:r>
          </a:p>
          <a:p>
            <a:pPr>
              <a:lnSpc>
                <a:spcPts val="3743"/>
              </a:lnSpc>
              <a:spcBef>
                <a:spcPct val="0"/>
              </a:spcBef>
            </a:pPr>
            <a:r>
              <a:rPr lang="en-US" sz="2430">
                <a:solidFill>
                  <a:srgbClr val="000000"/>
                </a:solidFill>
                <a:latin typeface="210 네모진 010 Bold"/>
              </a:rPr>
              <a:t>{page}부분에 변경을 주어 게시판 페이지 이동</a:t>
            </a:r>
          </a:p>
        </p:txBody>
      </p:sp>
      <p:sp>
        <p:nvSpPr>
          <p:cNvPr id="11" name="Freeform 11"/>
          <p:cNvSpPr/>
          <p:nvPr/>
        </p:nvSpPr>
        <p:spPr>
          <a:xfrm>
            <a:off x="8653632" y="5143500"/>
            <a:ext cx="980736" cy="699240"/>
          </a:xfrm>
          <a:custGeom>
            <a:avLst/>
            <a:gdLst/>
            <a:ahLst/>
            <a:cxnLst/>
            <a:rect l="l" t="t" r="r" b="b"/>
            <a:pathLst>
              <a:path w="980736" h="699240">
                <a:moveTo>
                  <a:pt x="0" y="0"/>
                </a:moveTo>
                <a:lnTo>
                  <a:pt x="980736" y="0"/>
                </a:lnTo>
                <a:lnTo>
                  <a:pt x="980736" y="699240"/>
                </a:lnTo>
                <a:lnTo>
                  <a:pt x="0" y="699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9280004" y="8771828"/>
            <a:ext cx="7764446" cy="486472"/>
          </a:xfrm>
          <a:prstGeom prst="rect">
            <a:avLst/>
          </a:prstGeom>
        </p:spPr>
        <p:txBody>
          <a:bodyPr lIns="0" tIns="0" rIns="0" bIns="0" rtlCol="0" anchor="t">
            <a:spAutoFit/>
          </a:bodyPr>
          <a:lstStyle/>
          <a:p>
            <a:pPr marL="568015" lvl="1" indent="-284008">
              <a:lnSpc>
                <a:spcPts val="4051"/>
              </a:lnSpc>
              <a:spcBef>
                <a:spcPct val="0"/>
              </a:spcBef>
              <a:buFont typeface="Arial"/>
              <a:buChar char="•"/>
            </a:pPr>
            <a:r>
              <a:rPr lang="en-US" sz="2630">
                <a:solidFill>
                  <a:srgbClr val="000000"/>
                </a:solidFill>
                <a:ea typeface="210 네모진 010 Bold"/>
              </a:rPr>
              <a:t>긁어올 부분에 해당하는 HTML 찾아서 코드 수정</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80"/>
          <a:stretch>
            <a:fillRect/>
          </a:stretch>
        </p:blipFill>
        <p:spPr>
          <a:xfrm>
            <a:off x="0" y="0"/>
            <a:ext cx="18288000" cy="10287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2291</Words>
  <Application>Microsoft Office PowerPoint</Application>
  <PresentationFormat>사용자 지정</PresentationFormat>
  <Paragraphs>208</Paragraphs>
  <Slides>35</Slides>
  <Notes>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35</vt:i4>
      </vt:variant>
    </vt:vector>
  </HeadingPairs>
  <TitlesOfParts>
    <vt:vector size="43" baseType="lpstr">
      <vt:lpstr>210 네모진 030</vt:lpstr>
      <vt:lpstr>210 네모진 030 Bold</vt:lpstr>
      <vt:lpstr>210 네모진 010</vt:lpstr>
      <vt:lpstr>Jeju Hallasan</vt:lpstr>
      <vt:lpstr>Arial</vt:lpstr>
      <vt:lpstr>210 네모진 010 Bold</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프로젝트 주제 및 파이프라인</dc:title>
  <dc:creator>이태연</dc:creator>
  <cp:lastModifiedBy>이 태연</cp:lastModifiedBy>
  <cp:revision>1</cp:revision>
  <dcterms:created xsi:type="dcterms:W3CDTF">2006-08-16T00:00:00Z</dcterms:created>
  <dcterms:modified xsi:type="dcterms:W3CDTF">2023-06-16T07:56:30Z</dcterms:modified>
  <dc:identifier>DAFls6TqO4U</dc:identifier>
</cp:coreProperties>
</file>